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78"/>
  </p:notes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28" r:id="rId40"/>
    <p:sldId id="329" r:id="rId41"/>
    <p:sldId id="330" r:id="rId42"/>
    <p:sldId id="331" r:id="rId43"/>
    <p:sldId id="332" r:id="rId44"/>
    <p:sldId id="347" r:id="rId45"/>
    <p:sldId id="334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</p:sldIdLst>
  <p:sldSz cx="9144000" cy="6858000" type="screen4x3"/>
  <p:notesSz cx="6858000" cy="9144000"/>
  <p:custDataLst>
    <p:tags r:id="rId7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3" autoAdjust="0"/>
    <p:restoredTop sz="91813" autoAdjust="0"/>
  </p:normalViewPr>
  <p:slideViewPr>
    <p:cSldViewPr>
      <p:cViewPr varScale="1">
        <p:scale>
          <a:sx n="105" d="100"/>
          <a:sy n="105" d="100"/>
        </p:scale>
        <p:origin x="197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1/31/2020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04850"/>
            <a:ext cx="4637088" cy="3478213"/>
          </a:xfrm>
          <a:ln/>
        </p:spPr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0866" y="4424144"/>
            <a:ext cx="5171534" cy="418733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Chuiping developed discrete Euler processes in 2002. This process has a close relationship with Autoregressive model. That is, the present value has linear relationship with past p values. However, the time points are different. AR(p) process has k, k-1… time points but.. EAR process has h to the power k…</a:t>
            </a:r>
          </a:p>
          <a:p>
            <a:r>
              <a:rPr lang="en-US" dirty="0"/>
              <a:t>If we take log bas h transformation on time, the EAR process become AR process </a:t>
            </a:r>
          </a:p>
          <a:p>
            <a:endParaRPr lang="en-US" dirty="0"/>
          </a:p>
          <a:p>
            <a:r>
              <a:rPr lang="en-US" dirty="0"/>
              <a:t>EAR has linear multiplicative values </a:t>
            </a:r>
          </a:p>
        </p:txBody>
      </p:sp>
    </p:spTree>
    <p:extLst>
      <p:ext uri="{BB962C8B-B14F-4D97-AF65-F5344CB8AC3E}">
        <p14:creationId xmlns:p14="http://schemas.microsoft.com/office/powerpoint/2010/main" val="3315803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Add an ACF to this one?</a:t>
            </a:r>
          </a:p>
        </p:txBody>
      </p:sp>
    </p:spTree>
    <p:extLst>
      <p:ext uri="{BB962C8B-B14F-4D97-AF65-F5344CB8AC3E}">
        <p14:creationId xmlns:p14="http://schemas.microsoft.com/office/powerpoint/2010/main" val="714221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Add an ACF to this one?</a:t>
            </a:r>
          </a:p>
        </p:txBody>
      </p:sp>
    </p:spTree>
    <p:extLst>
      <p:ext uri="{BB962C8B-B14F-4D97-AF65-F5344CB8AC3E}">
        <p14:creationId xmlns:p14="http://schemas.microsoft.com/office/powerpoint/2010/main" val="3334632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293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MA(1) on the right column?  (1-.95B)at?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90420D-B6B6-4D9C-9EA7-EDF654BF9C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966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52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this a concept check, ICC or and example?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2D367-A50C-47AF-86A3-8C2B26BE2C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554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90420D-B6B6-4D9C-9EA7-EDF654BF9C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634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have more time… show an example of high order AR model approximating the ARMA model. (Or delay till Live Session?)</a:t>
            </a:r>
          </a:p>
          <a:p>
            <a:endParaRPr lang="en-US" dirty="0"/>
          </a:p>
          <a:p>
            <a:r>
              <a:rPr lang="en-US" dirty="0"/>
              <a:t>ALSO GET AN INTERVIEW CLIP HERE ABOUT PARSIMONY … INTERPRETABILITY. GET THIS FROM EVERYONE YOU CAN! AT&amp;T, ACHOHOL DIST, SWA, GET QUIST, REX, MIKIO,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90420D-B6B6-4D9C-9EA7-EDF654BF9C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84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28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617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more examples here ... There is a screen share after this though.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90420D-B6B6-4D9C-9EA7-EDF654BF9C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241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3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28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408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03263"/>
            <a:ext cx="4638675" cy="3479800"/>
          </a:xfrm>
          <a:ln/>
        </p:spPr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0443" y="4424057"/>
            <a:ext cx="5172393" cy="4187187"/>
          </a:xfrm>
          <a:noFill/>
          <a:ln/>
        </p:spPr>
        <p:txBody>
          <a:bodyPr/>
          <a:lstStyle/>
          <a:p>
            <a:r>
              <a:rPr lang="en-US" dirty="0"/>
              <a:t>Chuiping developed discrete Euler processes in 2002. This process has a close relationship with Autoregressive model. That is, the present value has linear relationship with past p values. However, the time points are different. AR(p) process has k, k-1… time points but.. EAR process has h to the power k…</a:t>
            </a:r>
          </a:p>
          <a:p>
            <a:r>
              <a:rPr lang="en-US" dirty="0"/>
              <a:t>If we take log bas h transformation on time, the EAR process become AR process </a:t>
            </a:r>
          </a:p>
          <a:p>
            <a:endParaRPr lang="en-US" dirty="0"/>
          </a:p>
          <a:p>
            <a:r>
              <a:rPr lang="en-US" dirty="0"/>
              <a:t>EAR has linear multiplicative values </a:t>
            </a:r>
          </a:p>
        </p:txBody>
      </p:sp>
    </p:spTree>
    <p:extLst>
      <p:ext uri="{BB962C8B-B14F-4D97-AF65-F5344CB8AC3E}">
        <p14:creationId xmlns:p14="http://schemas.microsoft.com/office/powerpoint/2010/main" val="1056395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434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72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3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78677"/>
            <a:ext cx="6503987" cy="57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73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39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44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44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07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834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566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41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7506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8" r:id="rId9"/>
    <p:sldLayoutId id="2147483706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27.jp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gi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40.wmf"/><Relationship Id="rId18" Type="http://schemas.openxmlformats.org/officeDocument/2006/relationships/image" Target="../media/image45.pn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48.png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44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39.wmf"/><Relationship Id="rId5" Type="http://schemas.openxmlformats.org/officeDocument/2006/relationships/image" Target="../media/image36.wmf"/><Relationship Id="rId15" Type="http://schemas.openxmlformats.org/officeDocument/2006/relationships/image" Target="../media/image42.png"/><Relationship Id="rId10" Type="http://schemas.openxmlformats.org/officeDocument/2006/relationships/oleObject" Target="../embeddings/oleObject10.bin"/><Relationship Id="rId19" Type="http://schemas.openxmlformats.org/officeDocument/2006/relationships/image" Target="../media/image46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38.wmf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image" Target="../media/image52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oleObject" Target="../embeddings/oleObject1.bin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png"/><Relationship Id="rId4" Type="http://schemas.openxmlformats.org/officeDocument/2006/relationships/image" Target="../media/image4.wmf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56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3.bin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9.png"/><Relationship Id="rId4" Type="http://schemas.openxmlformats.org/officeDocument/2006/relationships/image" Target="../media/image5.wmf"/><Relationship Id="rId9" Type="http://schemas.openxmlformats.org/officeDocument/2006/relationships/image" Target="../media/image4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wmf"/><Relationship Id="rId10" Type="http://schemas.openxmlformats.org/officeDocument/2006/relationships/image" Target="../media/image72.pn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gif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11" Type="http://schemas.openxmlformats.org/officeDocument/2006/relationships/image" Target="../media/image85.gif"/><Relationship Id="rId5" Type="http://schemas.openxmlformats.org/officeDocument/2006/relationships/image" Target="../media/image79.png"/><Relationship Id="rId10" Type="http://schemas.openxmlformats.org/officeDocument/2006/relationships/image" Target="../media/image84.gif"/><Relationship Id="rId4" Type="http://schemas.openxmlformats.org/officeDocument/2006/relationships/image" Target="../media/image78.png"/><Relationship Id="rId9" Type="http://schemas.openxmlformats.org/officeDocument/2006/relationships/image" Target="../media/image83.gif"/><Relationship Id="rId14" Type="http://schemas.openxmlformats.org/officeDocument/2006/relationships/image" Target="../media/image88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4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2.png"/><Relationship Id="rId4" Type="http://schemas.openxmlformats.org/officeDocument/2006/relationships/image" Target="../media/image101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7" Type="http://schemas.openxmlformats.org/officeDocument/2006/relationships/image" Target="../media/image107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7.jpg"/><Relationship Id="rId5" Type="http://schemas.openxmlformats.org/officeDocument/2006/relationships/image" Target="../media/image106.jpg"/><Relationship Id="rId4" Type="http://schemas.openxmlformats.org/officeDocument/2006/relationships/image" Target="../media/image105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03.jp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31.gif"/><Relationship Id="rId5" Type="http://schemas.openxmlformats.org/officeDocument/2006/relationships/image" Target="../media/image27.jpg"/><Relationship Id="rId10" Type="http://schemas.openxmlformats.org/officeDocument/2006/relationships/image" Target="../media/image30.png"/><Relationship Id="rId4" Type="http://schemas.openxmlformats.org/officeDocument/2006/relationships/image" Target="../media/image26.jp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5DA7-E88D-9E48-8C3A-7C4EDD8C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1828800"/>
            <a:ext cx="8915400" cy="900546"/>
          </a:xfrm>
        </p:spPr>
        <p:txBody>
          <a:bodyPr>
            <a:normAutofit fontScale="90000"/>
          </a:bodyPr>
          <a:lstStyle/>
          <a:p>
            <a:r>
              <a:rPr lang="en-US" dirty="0"/>
              <a:t>MA(</a:t>
            </a:r>
            <a:r>
              <a:rPr lang="en-US" i="1" dirty="0"/>
              <a:t>q</a:t>
            </a:r>
            <a:r>
              <a:rPr lang="en-US" dirty="0"/>
              <a:t>) | Properties and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18973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9FA79C-5671-EE4E-AC12-2CE38906A0ED}"/>
                  </a:ext>
                </a:extLst>
              </p:cNvPr>
              <p:cNvSpPr txBox="1"/>
              <p:nvPr/>
            </p:nvSpPr>
            <p:spPr bwMode="auto">
              <a:xfrm>
                <a:off x="685800" y="2057400"/>
                <a:ext cx="4063869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=−.99 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𝑤𝑎𝑡𝑐h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𝑠𝑖𝑔𝑛𝑠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!)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9FA79C-5671-EE4E-AC12-2CE38906A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2057400"/>
                <a:ext cx="406386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 bwMode="auto">
          <a:xfrm>
            <a:off x="2353056" y="580455"/>
            <a:ext cx="2209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Example: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3410B50-4A0B-BD4F-ACBD-EDB1C7556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92" y="1381192"/>
            <a:ext cx="2519363" cy="15948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3A3447-9B0D-B046-998A-EB477FA0A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92" y="3052785"/>
            <a:ext cx="2519363" cy="15948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B95ED6-7371-5B42-B3D0-CDA1A4ED7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92" y="4724378"/>
            <a:ext cx="2519363" cy="1594866"/>
          </a:xfrm>
          <a:prstGeom prst="rect">
            <a:avLst/>
          </a:prstGeom>
        </p:spPr>
      </p:pic>
      <p:pic>
        <p:nvPicPr>
          <p:cNvPr id="26" name="Picture 25" descr="tmp.gif">
            <a:extLst>
              <a:ext uri="{FF2B5EF4-FFF2-40B4-BE49-F238E27FC236}">
                <a16:creationId xmlns:a16="http://schemas.microsoft.com/office/drawing/2014/main" id="{94CBE0A1-5173-CB47-BA4C-C452CB584C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/>
        </p:blipFill>
        <p:spPr>
          <a:xfrm>
            <a:off x="4403712" y="564006"/>
            <a:ext cx="2497455" cy="5486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924071"/>
            <a:ext cx="1652016" cy="4084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 bwMode="auto">
          <a:xfrm>
            <a:off x="685800" y="4645554"/>
            <a:ext cx="5867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lvl="0">
              <a:spcBef>
                <a:spcPts val="1200"/>
              </a:spcBef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an MA(1), max |</a:t>
            </a:r>
            <a:r>
              <a:rPr lang="en-US" sz="2400" i="1" dirty="0">
                <a:solidFill>
                  <a:prstClr val="black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.5.</a:t>
            </a:r>
            <a:endParaRPr lang="en-US" sz="2400" i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2BE67D-FFAE-A54A-B023-5529E8BE66F7}"/>
              </a:ext>
            </a:extLst>
          </p:cNvPr>
          <p:cNvSpPr/>
          <p:nvPr/>
        </p:nvSpPr>
        <p:spPr>
          <a:xfrm>
            <a:off x="685800" y="5383238"/>
            <a:ext cx="5769428" cy="88742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>
              <a:lnSpc>
                <a:spcPts val="3100"/>
              </a:lnSpc>
              <a:spcBef>
                <a:spcPts val="1200"/>
              </a:spcBef>
              <a:buClr>
                <a:srgbClr val="0000FF"/>
              </a:buClr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Note: 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MA(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spectral densities do not have “peaks.” Instead they have “dips.”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BF0BD-5186-314F-9A4F-0A587DB2A638}"/>
                  </a:ext>
                </a:extLst>
              </p:cNvPr>
              <p:cNvSpPr txBox="1"/>
              <p:nvPr/>
            </p:nvSpPr>
            <p:spPr bwMode="auto">
              <a:xfrm>
                <a:off x="652378" y="2700998"/>
                <a:ext cx="5123582" cy="93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sub/>
                          </m:sSub>
                        </m:den>
                      </m:f>
                      <m:r>
                        <a:rPr lang="en-US" sz="2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.9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.9</m:t>
                                  </m:r>
                                </m:e>
                                <m:sub/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sub/>
                          </m:sSub>
                        </m:den>
                      </m:f>
                      <m:r>
                        <a:rPr lang="en-US" sz="26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.49997</m:t>
                      </m:r>
                    </m:oMath>
                  </m:oMathPara>
                </a14:m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2BF0BD-5186-314F-9A4F-0A587DB2A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378" y="2700998"/>
                <a:ext cx="5123582" cy="93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46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04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8371-806E-694E-9CAA-1560D2DB78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73591-A7D3-B047-890E-4A69DB170E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MA(2)</a:t>
            </a:r>
          </a:p>
        </p:txBody>
      </p:sp>
    </p:spTree>
    <p:extLst>
      <p:ext uri="{BB962C8B-B14F-4D97-AF65-F5344CB8AC3E}">
        <p14:creationId xmlns:p14="http://schemas.microsoft.com/office/powerpoint/2010/main" val="115108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592827"/>
              </p:ext>
            </p:extLst>
          </p:nvPr>
        </p:nvGraphicFramePr>
        <p:xfrm>
          <a:off x="1535500" y="2400300"/>
          <a:ext cx="24384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9" name="Equation" r:id="rId4" imgW="2438280" imgH="1028520" progId="Equation.DSMT4">
                  <p:embed/>
                </p:oleObj>
              </mc:Choice>
              <mc:Fallback>
                <p:oleObj name="Equation" r:id="rId4" imgW="2438280" imgH="102852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5500" y="2400300"/>
                        <a:ext cx="2438400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949628"/>
              </p:ext>
            </p:extLst>
          </p:nvPr>
        </p:nvGraphicFramePr>
        <p:xfrm>
          <a:off x="497840" y="2730023"/>
          <a:ext cx="812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0" name="Equation" r:id="rId6" imgW="812520" imgH="406080" progId="Equation.DSMT4">
                  <p:embed/>
                </p:oleObj>
              </mc:Choice>
              <mc:Fallback>
                <p:oleObj name="Equation" r:id="rId6" imgW="812520" imgH="40608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7840" y="2730023"/>
                        <a:ext cx="8128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898971"/>
              </p:ext>
            </p:extLst>
          </p:nvPr>
        </p:nvGraphicFramePr>
        <p:xfrm>
          <a:off x="4198760" y="2400300"/>
          <a:ext cx="24892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1" name="Equation" r:id="rId8" imgW="2489040" imgH="1028520" progId="Equation.DSMT4">
                  <p:embed/>
                </p:oleObj>
              </mc:Choice>
              <mc:Fallback>
                <p:oleObj name="Equation" r:id="rId8" imgW="2489040" imgH="102852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8760" y="2400300"/>
                        <a:ext cx="2489200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302932"/>
              </p:ext>
            </p:extLst>
          </p:nvPr>
        </p:nvGraphicFramePr>
        <p:xfrm>
          <a:off x="6985000" y="2711450"/>
          <a:ext cx="1701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2" name="Equation" r:id="rId10" imgW="1701720" imgH="406080" progId="Equation.DSMT4">
                  <p:embed/>
                </p:oleObj>
              </mc:Choice>
              <mc:Fallback>
                <p:oleObj name="Equation" r:id="rId10" imgW="1701720" imgH="40608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85000" y="2711450"/>
                        <a:ext cx="17018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345961"/>
              </p:ext>
            </p:extLst>
          </p:nvPr>
        </p:nvGraphicFramePr>
        <p:xfrm>
          <a:off x="2754700" y="1379229"/>
          <a:ext cx="34337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3" name="Equation" r:id="rId12" imgW="3720960" imgH="431640" progId="Equation.DSMT4">
                  <p:embed/>
                </p:oleObj>
              </mc:Choice>
              <mc:Fallback>
                <p:oleObj name="Equation" r:id="rId12" imgW="3720960" imgH="431640" progId="Equation.DSMT4">
                  <p:embed/>
                  <p:pic>
                    <p:nvPicPr>
                      <p:cNvPr id="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700" y="1379229"/>
                        <a:ext cx="3433762" cy="4318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3502507-BE59-5340-A109-57EE8172DB9B}"/>
              </a:ext>
            </a:extLst>
          </p:cNvPr>
          <p:cNvSpPr/>
          <p:nvPr/>
        </p:nvSpPr>
        <p:spPr>
          <a:xfrm>
            <a:off x="339908" y="1884173"/>
            <a:ext cx="3182281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Autocorrelations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50577F-D4DE-AD47-BD57-87F156AEAFA9}"/>
              </a:ext>
            </a:extLst>
          </p:cNvPr>
          <p:cNvSpPr txBox="1"/>
          <p:nvPr/>
        </p:nvSpPr>
        <p:spPr bwMode="auto">
          <a:xfrm>
            <a:off x="339908" y="3395638"/>
            <a:ext cx="2209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Example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EFB6F5-56E4-E248-A6ED-C7B14CF174D3}"/>
                  </a:ext>
                </a:extLst>
              </p:cNvPr>
              <p:cNvSpPr txBox="1"/>
              <p:nvPr/>
            </p:nvSpPr>
            <p:spPr bwMode="auto">
              <a:xfrm>
                <a:off x="2189876" y="3469862"/>
                <a:ext cx="4017767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+.4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EFB6F5-56E4-E248-A6ED-C7B14CF1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89876" y="3469862"/>
                <a:ext cx="401776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F42F49-7553-8841-99E4-548EDA2BFDA1}"/>
                  </a:ext>
                </a:extLst>
              </p:cNvPr>
              <p:cNvSpPr txBox="1"/>
              <p:nvPr/>
            </p:nvSpPr>
            <p:spPr bwMode="auto">
              <a:xfrm>
                <a:off x="339908" y="4457095"/>
                <a:ext cx="5150000" cy="6600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−.9+(.9)(−.4)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.9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(−.4)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−.6396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F42F49-7553-8841-99E4-548EDA2BF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908" y="4457095"/>
                <a:ext cx="5150000" cy="66005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F7D1819-7F95-5947-9032-C04911764284}"/>
                  </a:ext>
                </a:extLst>
              </p:cNvPr>
              <p:cNvSpPr/>
              <p:nvPr/>
            </p:nvSpPr>
            <p:spPr>
              <a:xfrm>
                <a:off x="339908" y="3971091"/>
                <a:ext cx="988476" cy="40011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F7D1819-7F95-5947-9032-C04911764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08" y="3971091"/>
                <a:ext cx="988476" cy="400110"/>
              </a:xfrm>
              <a:prstGeom prst="rect">
                <a:avLst/>
              </a:prstGeom>
              <a:blipFill>
                <a:blip r:embed="rId16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62387-BB7E-A142-BAA1-7482EAE36589}"/>
                  </a:ext>
                </a:extLst>
              </p:cNvPr>
              <p:cNvSpPr txBox="1"/>
              <p:nvPr/>
            </p:nvSpPr>
            <p:spPr bwMode="auto">
              <a:xfrm>
                <a:off x="339908" y="5203041"/>
                <a:ext cx="4867165" cy="65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.4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.9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(−.4)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.2030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62387-BB7E-A142-BAA1-7482EAE36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908" y="5203041"/>
                <a:ext cx="4867165" cy="65466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64A3A1-6374-AF47-9DD3-58FC150E4EFE}"/>
                  </a:ext>
                </a:extLst>
              </p:cNvPr>
              <p:cNvSpPr txBox="1"/>
              <p:nvPr/>
            </p:nvSpPr>
            <p:spPr bwMode="auto">
              <a:xfrm>
                <a:off x="339908" y="5943600"/>
                <a:ext cx="153587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&gt;2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64A3A1-6374-AF47-9DD3-58FC150E4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908" y="5943600"/>
                <a:ext cx="1535870" cy="307777"/>
              </a:xfrm>
              <a:prstGeom prst="rect">
                <a:avLst/>
              </a:prstGeom>
              <a:blipFill>
                <a:blip r:embed="rId18"/>
                <a:stretch>
                  <a:fillRect l="-3175" r="-2778" b="-3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0146ECE-31F4-584A-8B6B-94E2BDB91A5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95664" y="5265946"/>
            <a:ext cx="1610461" cy="14396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B3F776-7C67-E742-B3CF-66F85B1BDD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58430" y="5237790"/>
            <a:ext cx="1625102" cy="14591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F50E0B-F472-4F45-9347-FFB058B25D8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99561" y="3769095"/>
            <a:ext cx="1571420" cy="1449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3200" dirty="0">
                <a:latin typeface="Arial" charset="0"/>
              </a:rPr>
              <a:t>Next, We Briefly Consider the </a:t>
            </a:r>
            <a:br>
              <a:rPr lang="en-US" sz="3200" dirty="0">
                <a:latin typeface="Arial" charset="0"/>
              </a:rPr>
            </a:br>
            <a:r>
              <a:rPr lang="en-US" sz="3200" dirty="0">
                <a:latin typeface="Arial" charset="0"/>
              </a:rPr>
              <a:t>MA(2) Model: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1088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5" grpId="0"/>
      <p:bldP spid="10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057400"/>
            <a:ext cx="8382000" cy="4898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Other notes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bout MA(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2668677"/>
                <a:ext cx="8229600" cy="350352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spcBef>
                    <a:spcPts val="1200"/>
                  </a:spcBef>
                  <a:spcAft>
                    <a:spcPts val="0"/>
                  </a:spcAft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As previously mentioned, MA processes are not appropriate for modeling many real-world processes.</a:t>
                </a:r>
              </a:p>
              <a:p>
                <a:pPr marL="914400" marR="0" lvl="1" indent="-457200" algn="l" defTabSz="914400" rtl="0" eaLnBrk="1" fontAlgn="auto" latinLnBrk="0" hangingPunct="1">
                  <a:spcBef>
                    <a:spcPts val="1200"/>
                  </a:spcBef>
                  <a:spcAft>
                    <a:spcPts val="0"/>
                  </a:spcAft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40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F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or example, the property of an MA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(2)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Arial" panose="020B0604020202020204" pitchFamily="34" charset="0"/>
                          </a:rPr>
                          <m:t>+3, 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Arial" panose="020B0604020202020204" pitchFamily="34" charset="0"/>
                          </a:rPr>
                          <m:t>+4, 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…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is unrealistic in most cases.</a:t>
                </a:r>
              </a:p>
              <a:p>
                <a:pPr marL="457200" marR="0" lvl="0" indent="-457200" algn="l" defTabSz="914400" rtl="0" eaLnBrk="1" fontAlgn="auto" latinLnBrk="0" hangingPunct="1">
                  <a:spcBef>
                    <a:spcPts val="1200"/>
                  </a:spcBef>
                  <a:spcAft>
                    <a:spcPts val="0"/>
                  </a:spcAft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MA behavior is most useful in the formulation of ARMA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(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p,q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)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models.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668677"/>
                <a:ext cx="8229600" cy="3503523"/>
              </a:xfrm>
              <a:prstGeom prst="rect">
                <a:avLst/>
              </a:prstGeom>
              <a:blipFill rotWithShape="0">
                <a:blip r:embed="rId3"/>
                <a:stretch>
                  <a:fillRect l="-963" t="-1217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 bwMode="auto">
          <a:xfrm>
            <a:off x="2391229" y="1411620"/>
            <a:ext cx="4267200" cy="52322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an MA(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r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= 0,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 Feature of MA(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9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bldLvl="2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164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1D034-5F9E-1549-97C0-A1597F945C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MA(</a:t>
            </a:r>
            <a:r>
              <a:rPr lang="en-US" i="1" dirty="0"/>
              <a:t>q</a:t>
            </a:r>
            <a:r>
              <a:rPr lang="en-US" dirty="0"/>
              <a:t>) | </a:t>
            </a:r>
            <a:r>
              <a:rPr lang="en-US" dirty="0" err="1"/>
              <a:t>tswge</a:t>
            </a:r>
            <a:r>
              <a:rPr lang="en-US" dirty="0"/>
              <a:t> and MA Models</a:t>
            </a:r>
          </a:p>
        </p:txBody>
      </p:sp>
    </p:spTree>
    <p:extLst>
      <p:ext uri="{BB962C8B-B14F-4D97-AF65-F5344CB8AC3E}">
        <p14:creationId xmlns:p14="http://schemas.microsoft.com/office/powerpoint/2010/main" val="32864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600" y="314980"/>
            <a:ext cx="5627077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tswge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816114"/>
            <a:ext cx="8382000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following command generates and plots a realization from an MA, AR, or ARMA model.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524000"/>
            <a:ext cx="7434776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gen.arma.wge(n,phi,theta,vara,sn)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2002280"/>
            <a:ext cx="8382000" cy="27397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Notes: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MA models, theta is a constant for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 1 and a vector for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 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For an MA(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), phi takes on its default value of 0.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sn=0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(default) generates a new (randomly obtained) realization each time. Setting sn &gt; 0 allows you to generate the same realization each time you apply the command with the same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4742024"/>
            <a:ext cx="75262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gen.arma.wge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(n=100,theta=-.99)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gen.arma.wge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(n=100,theta=-.99)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gen.arma.wge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(n=100,theta=-.99,sn=5)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gen.arma.wge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(n=100,theta=-.99,sn=5)</a:t>
            </a:r>
          </a:p>
          <a:p>
            <a:pPr>
              <a:defRPr/>
            </a:pPr>
            <a:r>
              <a:rPr lang="en-US" sz="20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gen.arma.wge</a:t>
            </a:r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(n=100,theta=c(.9,-.4)</a:t>
            </a:r>
          </a:p>
        </p:txBody>
      </p:sp>
    </p:spTree>
    <p:extLst>
      <p:ext uri="{BB962C8B-B14F-4D97-AF65-F5344CB8AC3E}">
        <p14:creationId xmlns:p14="http://schemas.microsoft.com/office/powerpoint/2010/main" val="105749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33272" y="2310001"/>
            <a:ext cx="6586415" cy="8451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plotts.true.wge(theta=c(.99))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plotts.true.wge(theta=c(.9,-.4))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796122"/>
            <a:ext cx="7206175" cy="4898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plotts.true.wge(n,phi,theta,lag.max)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2273834"/>
            <a:ext cx="1524000" cy="4898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Example: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50" y="4800600"/>
            <a:ext cx="2605118" cy="14268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698" y="4800600"/>
            <a:ext cx="2624342" cy="14664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651" y="3200400"/>
            <a:ext cx="2738699" cy="14564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314980"/>
            <a:ext cx="5627077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tswge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816114"/>
            <a:ext cx="8382000" cy="1015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following command plots a realization of length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(default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100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), the true autocorrelations, and the spectral density for an MA, AR, or ARMA model.</a:t>
            </a:r>
          </a:p>
        </p:txBody>
      </p:sp>
    </p:spTree>
    <p:extLst>
      <p:ext uri="{BB962C8B-B14F-4D97-AF65-F5344CB8AC3E}">
        <p14:creationId xmlns:p14="http://schemas.microsoft.com/office/powerpoint/2010/main" val="789567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36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auto">
          <a:xfrm>
            <a:off x="457200" y="1600200"/>
            <a:ext cx="8229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Used to model stationary data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ut not as useful as AR models for modeling actual stationary data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They are useful in combination with the AR model to create the ARMA models, which are a useful extension of the AR models</a:t>
            </a: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first briefly study the moving average (MA) model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8F94FB-A28A-E746-90B6-BEB54629230C}"/>
              </a:ext>
            </a:extLst>
          </p:cNvPr>
          <p:cNvSpPr txBox="1"/>
          <p:nvPr/>
        </p:nvSpPr>
        <p:spPr bwMode="auto">
          <a:xfrm>
            <a:off x="1981200" y="4490583"/>
            <a:ext cx="6400800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Remember George Box’s quote:</a:t>
            </a:r>
          </a:p>
          <a:p>
            <a:pPr eaLnBrk="1" hangingPunct="1">
              <a:spcBef>
                <a:spcPts val="600"/>
              </a:spcBef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All models are wrong… but some are useful.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D8511-B862-1540-9329-7AFE55409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45280"/>
            <a:ext cx="1092200" cy="156028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Moving Average (MA)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45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3163-0F5C-6E45-AE06-BFBE3E8500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MA(</a:t>
            </a:r>
            <a:r>
              <a:rPr lang="en-US" i="1" dirty="0"/>
              <a:t>q</a:t>
            </a:r>
            <a:r>
              <a:rPr lang="en-US" dirty="0"/>
              <a:t>) | </a:t>
            </a:r>
            <a:r>
              <a:rPr lang="en-US" dirty="0" err="1"/>
              <a:t>tswge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3513D-6944-6147-871E-C52F62C2C8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 and Dip in Spectral Density</a:t>
            </a:r>
          </a:p>
        </p:txBody>
      </p:sp>
    </p:spTree>
    <p:extLst>
      <p:ext uri="{BB962C8B-B14F-4D97-AF65-F5344CB8AC3E}">
        <p14:creationId xmlns:p14="http://schemas.microsoft.com/office/powerpoint/2010/main" val="76212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59985"/>
            <a:ext cx="8229600" cy="1031051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Consider the MA(2) model: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977290"/>
              </p:ext>
            </p:extLst>
          </p:nvPr>
        </p:nvGraphicFramePr>
        <p:xfrm>
          <a:off x="457200" y="2133600"/>
          <a:ext cx="2946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4" name="Equation" r:id="rId3" imgW="2946240" imgH="380880" progId="Equation.DSMT4">
                  <p:embed/>
                </p:oleObj>
              </mc:Choice>
              <mc:Fallback>
                <p:oleObj name="Equation" r:id="rId3" imgW="2946240" imgH="38088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2133600"/>
                        <a:ext cx="2946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2752028"/>
            <a:ext cx="8229600" cy="447722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First, recall the spectral density of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624922"/>
            <a:ext cx="5899372" cy="4616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plotts.true.wge(phi=c(1.1,-.9))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345043"/>
            <a:ext cx="8229600" cy="135421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Now, what does the spectral density of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look like?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214150"/>
              </p:ext>
            </p:extLst>
          </p:nvPr>
        </p:nvGraphicFramePr>
        <p:xfrm>
          <a:off x="457200" y="4819233"/>
          <a:ext cx="2946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5" name="Equation" r:id="rId5" imgW="2946240" imgH="380880" progId="Equation.DSMT4">
                  <p:embed/>
                </p:oleObj>
              </mc:Choice>
              <mc:Fallback>
                <p:oleObj name="Equation" r:id="rId5" imgW="2946240" imgH="38088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4819233"/>
                        <a:ext cx="2946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57200" y="5544670"/>
            <a:ext cx="6268063" cy="461665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plotts.true.wge(theta=c(1.1,-.9))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375521"/>
              </p:ext>
            </p:extLst>
          </p:nvPr>
        </p:nvGraphicFramePr>
        <p:xfrm>
          <a:off x="457200" y="3199749"/>
          <a:ext cx="3378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" name="Equation" r:id="rId6" imgW="3377880" imgH="393480" progId="Equation.3">
                  <p:embed/>
                </p:oleObj>
              </mc:Choice>
              <mc:Fallback>
                <p:oleObj name="Equation" r:id="rId6" imgW="3377880" imgH="39348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" y="3199749"/>
                        <a:ext cx="3378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4000" dirty="0"/>
              <a:t>Demo: Dip in Spectral Density</a:t>
            </a:r>
          </a:p>
        </p:txBody>
      </p:sp>
    </p:spTree>
    <p:extLst>
      <p:ext uri="{BB962C8B-B14F-4D97-AF65-F5344CB8AC3E}">
        <p14:creationId xmlns:p14="http://schemas.microsoft.com/office/powerpoint/2010/main" val="356201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4046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7717-E396-7B41-9E6B-E90BDC37B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MA(</a:t>
            </a:r>
            <a:r>
              <a:rPr lang="en-US" i="1" dirty="0"/>
              <a:t>q</a:t>
            </a:r>
            <a:r>
              <a:rPr lang="en-US" dirty="0"/>
              <a:t>) Comments</a:t>
            </a:r>
          </a:p>
        </p:txBody>
      </p:sp>
    </p:spTree>
    <p:extLst>
      <p:ext uri="{BB962C8B-B14F-4D97-AF65-F5344CB8AC3E}">
        <p14:creationId xmlns:p14="http://schemas.microsoft.com/office/powerpoint/2010/main" val="4061313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777F7D-4D10-1F46-9F6D-83C08627BB33}"/>
              </a:ext>
            </a:extLst>
          </p:cNvPr>
          <p:cNvSpPr txBox="1"/>
          <p:nvPr/>
        </p:nvSpPr>
        <p:spPr>
          <a:xfrm>
            <a:off x="457200" y="2148840"/>
            <a:ext cx="8229600" cy="4898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Other notes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bout MA(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D1F248-E43C-B44F-805D-EF42666C67B4}"/>
                  </a:ext>
                </a:extLst>
              </p:cNvPr>
              <p:cNvSpPr txBox="1"/>
              <p:nvPr/>
            </p:nvSpPr>
            <p:spPr>
              <a:xfrm>
                <a:off x="457200" y="2677751"/>
                <a:ext cx="8229600" cy="350352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spcBef>
                    <a:spcPts val="600"/>
                  </a:spcBef>
                  <a:spcAft>
                    <a:spcPts val="0"/>
                  </a:spcAft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As previously mentioned, MA processes are not appropriate for modeling many real-world processes.</a:t>
                </a:r>
              </a:p>
              <a:p>
                <a:pPr marL="914400" marR="0" lvl="1" indent="-457200" algn="l" defTabSz="914400" rtl="0" eaLnBrk="1" fontAlgn="auto" latinLnBrk="0" hangingPunct="1">
                  <a:spcBef>
                    <a:spcPts val="600"/>
                  </a:spcBef>
                  <a:spcAft>
                    <a:spcPts val="0"/>
                  </a:spcAft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or example, the property of an MA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+3, 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+4, 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,…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is unrealistic in most cases.</a:t>
                </a:r>
              </a:p>
              <a:p>
                <a:pPr marL="457200" marR="0" lvl="0" indent="-457200" algn="l" defTabSz="914400" rtl="0" eaLnBrk="1" fontAlgn="auto" latinLnBrk="0" hangingPunct="1">
                  <a:spcBef>
                    <a:spcPts val="600"/>
                  </a:spcBef>
                  <a:spcAft>
                    <a:spcPts val="0"/>
                  </a:spcAft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MA behavior is most useful in the formulation of ARMA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p,q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models.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ED1F248-E43C-B44F-805D-EF42666C6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677751"/>
                <a:ext cx="8229600" cy="3503523"/>
              </a:xfrm>
              <a:prstGeom prst="rect">
                <a:avLst/>
              </a:prstGeom>
              <a:blipFill rotWithShape="0">
                <a:blip r:embed="rId2"/>
                <a:stretch>
                  <a:fillRect l="-963" t="-1217" r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6F76ECD-4F8E-994B-AAAE-62D55A83141F}"/>
              </a:ext>
            </a:extLst>
          </p:cNvPr>
          <p:cNvSpPr txBox="1"/>
          <p:nvPr/>
        </p:nvSpPr>
        <p:spPr bwMode="auto">
          <a:xfrm>
            <a:off x="2391229" y="1447800"/>
            <a:ext cx="4267200" cy="52322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an MA(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r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= 0,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 Feature of MA(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4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7655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41469-AA81-A34C-9BF8-F5F5BBBB66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MA(</a:t>
            </a:r>
            <a:r>
              <a:rPr lang="en-US" i="1" dirty="0"/>
              <a:t>q</a:t>
            </a:r>
            <a:r>
              <a:rPr lang="en-US" dirty="0"/>
              <a:t>) | Invertibility</a:t>
            </a:r>
          </a:p>
        </p:txBody>
      </p:sp>
    </p:spTree>
    <p:extLst>
      <p:ext uri="{BB962C8B-B14F-4D97-AF65-F5344CB8AC3E}">
        <p14:creationId xmlns:p14="http://schemas.microsoft.com/office/powerpoint/2010/main" val="360962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>
                <a:latin typeface="Arial" charset="0"/>
              </a:rPr>
              <a:t>Invertibility</a:t>
            </a:r>
            <a:endParaRPr lang="en-US" dirty="0"/>
          </a:p>
        </p:txBody>
      </p:sp>
      <p:sp>
        <p:nvSpPr>
          <p:cNvPr id="2644997" name="Text Box 5"/>
          <p:cNvSpPr txBox="1">
            <a:spLocks noChangeArrowheads="1"/>
          </p:cNvSpPr>
          <p:nvPr/>
        </p:nvSpPr>
        <p:spPr bwMode="auto">
          <a:xfrm>
            <a:off x="457200" y="1317969"/>
            <a:ext cx="8153400" cy="90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Consider the MA(1) processes: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(a)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 =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a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–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.8</a:t>
            </a:r>
            <a:r>
              <a:rPr kumimoji="0" lang="en-US" sz="9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sz="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–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1   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(b)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X</a:t>
            </a:r>
            <a:r>
              <a:rPr kumimoji="0" lang="en-US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 =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a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–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1.25</a:t>
            </a:r>
            <a:r>
              <a:rPr kumimoji="0" lang="en-US" sz="9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sz="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–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81231"/>
            <a:ext cx="3378686" cy="79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71"/>
          <a:stretch/>
        </p:blipFill>
        <p:spPr>
          <a:xfrm>
            <a:off x="457200" y="3252059"/>
            <a:ext cx="6116047" cy="7750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auto">
          <a:xfrm>
            <a:off x="6172200" y="630639"/>
            <a:ext cx="259666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noProof="0" dirty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ght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board?</a:t>
            </a:r>
          </a:p>
        </p:txBody>
      </p:sp>
      <p:sp>
        <p:nvSpPr>
          <p:cNvPr id="3" name="Rectangle 2"/>
          <p:cNvSpPr/>
          <p:nvPr/>
        </p:nvSpPr>
        <p:spPr>
          <a:xfrm>
            <a:off x="446314" y="1752600"/>
            <a:ext cx="2373086" cy="472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4200" y="1752600"/>
            <a:ext cx="2819400" cy="472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1" t="27709" r="-886" b="39815"/>
          <a:stretch/>
        </p:blipFill>
        <p:spPr>
          <a:xfrm>
            <a:off x="4260064" y="4114801"/>
            <a:ext cx="2293189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2" t="59548" r="15819" b="12036"/>
          <a:stretch/>
        </p:blipFill>
        <p:spPr>
          <a:xfrm>
            <a:off x="4309109" y="5112857"/>
            <a:ext cx="1143001" cy="8000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 bwMode="auto">
          <a:xfrm>
            <a:off x="4267200" y="6033238"/>
            <a:ext cx="10846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=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24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4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4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4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44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4997" grpId="0" build="p"/>
      <p:bldP spid="3" grpId="0" animBg="1"/>
      <p:bldP spid="10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457200" y="1524000"/>
            <a:ext cx="8229600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previous example shows that two different MA(1) models can have the same autocorrelations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r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 the same for both models, and in each case,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r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r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 = 0,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&gt; 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Undesirable situation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alled model multiplicity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By restricting our models to 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invertible models,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we can avoid 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 multiplicity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>
                <a:latin typeface="Arial" charset="0"/>
              </a:rPr>
              <a:t>Invertibility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4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1371600"/>
            <a:ext cx="8229600" cy="1200329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 MA(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model is invertible if and only if the roots of the MA-characteristic equation,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= 0,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are greater than 1 in absolute value.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57200" y="2667000"/>
            <a:ext cx="8153400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</a:rPr>
              <a:t>For the previous example: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 (a):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1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</a:rPr>
              <a:t>-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.8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z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= 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has root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1/.8 = 1.25&gt;1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 (b):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1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</a:rPr>
              <a:t>-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1.25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z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= 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has root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1/1.25 = .8 &lt; 1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457200" y="4142695"/>
            <a:ext cx="8229600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Results: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Both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models are stationary (all MA models are).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 (a) is invertible.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do not consider non-invertible models such as model (b).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5852160" y="2739127"/>
            <a:ext cx="1905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ight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board?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MA Models Are Invertible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68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build="p"/>
      <p:bldP spid="6" grpId="0" build="p" bldLvl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Moving Average Model of Order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MA(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2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037305"/>
              </p:ext>
            </p:extLst>
          </p:nvPr>
        </p:nvGraphicFramePr>
        <p:xfrm>
          <a:off x="2057400" y="1484770"/>
          <a:ext cx="4546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" name="Equation" r:id="rId3" imgW="4546440" imgH="482400" progId="Equation.DSMT4">
                  <p:embed/>
                </p:oleObj>
              </mc:Choice>
              <mc:Fallback>
                <p:oleObj name="Equation" r:id="rId3" imgW="4546440" imgH="4824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7400" y="1484770"/>
                        <a:ext cx="4546600" cy="48260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 bwMode="auto">
          <a:xfrm>
            <a:off x="1142999" y="2052935"/>
            <a:ext cx="7162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here the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 are real constants and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 are white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457201" y="2558296"/>
            <a:ext cx="8153400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at time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a linear combination of present and past noise components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 MA(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is a finite GLP and is always stationary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81867"/>
              </p:ext>
            </p:extLst>
          </p:nvPr>
        </p:nvGraphicFramePr>
        <p:xfrm>
          <a:off x="3689350" y="4038600"/>
          <a:ext cx="203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" name="Equation" r:id="rId5" imgW="203040" imgH="342720" progId="Equation.DSMT4">
                  <p:embed/>
                </p:oleObj>
              </mc:Choice>
              <mc:Fallback>
                <p:oleObj name="Equation" r:id="rId5" imgW="203040" imgH="34272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89350" y="4038600"/>
                        <a:ext cx="2032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 bwMode="auto">
          <a:xfrm>
            <a:off x="457200" y="4318615"/>
            <a:ext cx="4741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5105400"/>
            <a:ext cx="6175248" cy="4937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3"/>
          <a:stretch/>
        </p:blipFill>
        <p:spPr>
          <a:xfrm>
            <a:off x="958850" y="4253835"/>
            <a:ext cx="5691740" cy="9070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C828E-73C7-534A-953E-4DC3D6DA48E2}"/>
                  </a:ext>
                </a:extLst>
              </p:cNvPr>
              <p:cNvSpPr txBox="1"/>
              <p:nvPr/>
            </p:nvSpPr>
            <p:spPr bwMode="auto">
              <a:xfrm>
                <a:off x="958850" y="5864423"/>
                <a:ext cx="7423150" cy="493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𝐸𝑥𝑎𝑚𝑝𝑙𝑒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𝑀𝐴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=4+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+−.9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+0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−2 …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6C828E-73C7-534A-953E-4DC3D6DA4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8850" y="5864423"/>
                <a:ext cx="7423150" cy="493776"/>
              </a:xfrm>
              <a:prstGeom prst="rect">
                <a:avLst/>
              </a:prstGeom>
              <a:blipFill>
                <a:blip r:embed="rId9"/>
                <a:stretch>
                  <a:fillRect b="-370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9EFBF4F-F4FC-5440-91D8-EDB066D6EA98}"/>
              </a:ext>
            </a:extLst>
          </p:cNvPr>
          <p:cNvSpPr txBox="1"/>
          <p:nvPr/>
        </p:nvSpPr>
        <p:spPr bwMode="auto">
          <a:xfrm>
            <a:off x="7554686" y="5343073"/>
            <a:ext cx="13607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 in GLP form!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06FE02-A07E-494B-9252-130AF0AF9A6E}"/>
              </a:ext>
            </a:extLst>
          </p:cNvPr>
          <p:cNvCxnSpPr/>
          <p:nvPr/>
        </p:nvCxnSpPr>
        <p:spPr>
          <a:xfrm flipH="1">
            <a:off x="6168571" y="5714909"/>
            <a:ext cx="1273629" cy="149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47800"/>
            <a:ext cx="674235" cy="65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7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 bldLvl="2"/>
      <p:bldP spid="5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405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9A5A-9A9B-3F42-BD80-B3F4CA702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MA(</a:t>
            </a:r>
            <a:r>
              <a:rPr lang="en-US" i="1" dirty="0"/>
              <a:t>q</a:t>
            </a:r>
            <a:r>
              <a:rPr lang="en-US" dirty="0"/>
              <a:t>) | </a:t>
            </a:r>
            <a:r>
              <a:rPr lang="en-US" dirty="0" err="1"/>
              <a:t>tswge</a:t>
            </a:r>
            <a:r>
              <a:rPr lang="en-US" dirty="0"/>
              <a:t> and Invertibility</a:t>
            </a:r>
          </a:p>
        </p:txBody>
      </p:sp>
    </p:spTree>
    <p:extLst>
      <p:ext uri="{BB962C8B-B14F-4D97-AF65-F5344CB8AC3E}">
        <p14:creationId xmlns:p14="http://schemas.microsoft.com/office/powerpoint/2010/main" val="2152864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457200" y="457200"/>
            <a:ext cx="5257800" cy="1590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tswge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demo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Check for Invertibility 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factor.wge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572000"/>
            <a:ext cx="80010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Note: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The frequency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shown in the factor table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is </a:t>
            </a:r>
            <a:r>
              <a:rPr kumimoji="0" lang="en-US" sz="24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not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a</a:t>
            </a:r>
            <a:r>
              <a:rPr lang="en-US" sz="2400" dirty="0">
                <a:latin typeface="Calibri"/>
              </a:rPr>
              <a:t>   </a:t>
            </a:r>
            <a:br>
              <a:rPr lang="en-US" sz="2400" dirty="0">
                <a:latin typeface="Calibri"/>
              </a:rPr>
            </a:br>
            <a:r>
              <a:rPr lang="en-US" sz="2400" dirty="0">
                <a:latin typeface="Calibri"/>
              </a:rPr>
              <a:t>     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system frequency.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2590800"/>
            <a:ext cx="61722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factor.wge(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phi=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c(1.6,-.9))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800" y="3810000"/>
            <a:ext cx="61722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factor.wge(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phi=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c(1.6,.9))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410200"/>
            <a:ext cx="72390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 fact, it is a frequency at which there is a “dip”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the spectrum instead of a peak.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9AC2A8-43FB-BA40-A110-7CDE9648C2F6}"/>
              </a:ext>
            </a:extLst>
          </p:cNvPr>
          <p:cNvGrpSpPr/>
          <p:nvPr/>
        </p:nvGrpSpPr>
        <p:grpSpPr>
          <a:xfrm>
            <a:off x="1066800" y="2197102"/>
            <a:ext cx="6172200" cy="436556"/>
            <a:chOff x="990600" y="2197100"/>
            <a:chExt cx="6324600" cy="447335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990600" y="2197100"/>
            <a:ext cx="6324600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71" name="Equation" r:id="rId3" imgW="6324480" imgH="393480" progId="Equation.DSMT4">
                    <p:embed/>
                  </p:oleObj>
                </mc:Choice>
                <mc:Fallback>
                  <p:oleObj name="Equation" r:id="rId3" imgW="6324480" imgH="393480" progId="Equation.DSMT4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90600" y="2197100"/>
                          <a:ext cx="6324600" cy="393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B31C4A-08DD-044C-8B7A-844E32A6D401}"/>
                </a:ext>
              </a:extLst>
            </p:cNvPr>
            <p:cNvSpPr txBox="1"/>
            <p:nvPr/>
          </p:nvSpPr>
          <p:spPr bwMode="auto">
            <a:xfrm>
              <a:off x="5623560" y="2407903"/>
              <a:ext cx="411480" cy="236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noAutofit/>
            </a:bodyPr>
            <a:lstStyle/>
            <a:p>
              <a:pPr eaLnBrk="1" hangingPunct="1">
                <a:spcBef>
                  <a:spcPts val="600"/>
                </a:spcBef>
              </a:pP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-2</a:t>
              </a:r>
              <a:endParaRPr lang="en-US" sz="3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C4BE72-4DA8-5D47-953B-C44D24D362C1}"/>
              </a:ext>
            </a:extLst>
          </p:cNvPr>
          <p:cNvGrpSpPr/>
          <p:nvPr/>
        </p:nvGrpSpPr>
        <p:grpSpPr>
          <a:xfrm>
            <a:off x="1066800" y="3416303"/>
            <a:ext cx="6159806" cy="436556"/>
            <a:chOff x="996950" y="3416300"/>
            <a:chExt cx="6311900" cy="447335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996950" y="3416300"/>
            <a:ext cx="6311900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72" name="Equation" r:id="rId5" imgW="6311880" imgH="393480" progId="Equation.DSMT4">
                    <p:embed/>
                  </p:oleObj>
                </mc:Choice>
                <mc:Fallback>
                  <p:oleObj name="Equation" r:id="rId5" imgW="6311880" imgH="393480" progId="Equation.DSMT4">
                    <p:embed/>
                    <p:pic>
                      <p:nvPicPr>
                        <p:cNvPr id="7" name="Object 6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96950" y="3416300"/>
                          <a:ext cx="6311900" cy="393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9EA689-ABBA-014E-8736-F265F2B6C831}"/>
                </a:ext>
              </a:extLst>
            </p:cNvPr>
            <p:cNvSpPr txBox="1"/>
            <p:nvPr/>
          </p:nvSpPr>
          <p:spPr bwMode="auto">
            <a:xfrm>
              <a:off x="5623560" y="3627103"/>
              <a:ext cx="411480" cy="236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noAutofit/>
            </a:bodyPr>
            <a:lstStyle/>
            <a:p>
              <a:pPr eaLnBrk="1" hangingPunct="1">
                <a:spcBef>
                  <a:spcPts val="600"/>
                </a:spcBef>
              </a:pP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-2</a:t>
              </a:r>
              <a:endParaRPr lang="en-US" sz="3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08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3"/>
      <p:bldP spid="3" grpId="0"/>
      <p:bldP spid="6" grpId="0"/>
      <p:bldP spid="8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5" name="Text Box 4"/>
          <p:cNvSpPr txBox="1">
            <a:spLocks noChangeArrowheads="1"/>
          </p:cNvSpPr>
          <p:nvPr/>
        </p:nvSpPr>
        <p:spPr bwMode="auto">
          <a:xfrm>
            <a:off x="465304" y="430977"/>
            <a:ext cx="2883877" cy="6463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tswge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demo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447800"/>
            <a:ext cx="51054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514350" marR="0" lvl="0" indent="-51435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3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 =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a</a:t>
            </a:r>
            <a:r>
              <a:rPr kumimoji="0" lang="en-US" sz="3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–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.9</a:t>
            </a:r>
            <a:r>
              <a:rPr kumimoji="0" lang="en-US" sz="105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kumimoji="0" lang="en-US" sz="3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sz="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–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2334608"/>
            <a:ext cx="51054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514350" marR="0" lvl="0" indent="-51435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32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3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 =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a</a:t>
            </a:r>
            <a:r>
              <a:rPr kumimoji="0" lang="en-US" sz="3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–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1.111</a:t>
            </a:r>
            <a:r>
              <a:rPr kumimoji="0" lang="en-US" sz="105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</a:t>
            </a:r>
            <a:r>
              <a:rPr kumimoji="0" lang="en-US" sz="3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kumimoji="0" lang="en-US" sz="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2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–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3221416"/>
            <a:ext cx="54864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Note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1/.9 = 1.1111….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485382"/>
            <a:ext cx="8229600" cy="10772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plotts.true.wge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compare the characteristics of these two models.</a:t>
            </a:r>
          </a:p>
        </p:txBody>
      </p:sp>
    </p:spTree>
    <p:extLst>
      <p:ext uri="{BB962C8B-B14F-4D97-AF65-F5344CB8AC3E}">
        <p14:creationId xmlns:p14="http://schemas.microsoft.com/office/powerpoint/2010/main" val="3219881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09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B430-D86A-A645-977E-143652C71B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ARMA(</a:t>
            </a:r>
            <a:r>
              <a:rPr lang="en-US" i="1" dirty="0"/>
              <a:t>p</a:t>
            </a:r>
            <a:r>
              <a:rPr lang="en-US" dirty="0"/>
              <a:t>,</a:t>
            </a:r>
            <a:r>
              <a:rPr lang="en-US" i="1" dirty="0"/>
              <a:t>q</a:t>
            </a:r>
            <a:r>
              <a:rPr lang="en-US" dirty="0"/>
              <a:t>) | </a:t>
            </a:r>
            <a:br>
              <a:rPr lang="en-US" dirty="0"/>
            </a:br>
            <a:r>
              <a:rPr lang="en-US" dirty="0"/>
              <a:t>Properties and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4241219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240" name="Text Box 8"/>
          <p:cNvSpPr txBox="1">
            <a:spLocks noChangeArrowheads="1"/>
          </p:cNvSpPr>
          <p:nvPr/>
        </p:nvSpPr>
        <p:spPr bwMode="auto">
          <a:xfrm>
            <a:off x="457200" y="3850719"/>
            <a:ext cx="6400800" cy="209288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a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 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is white noise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j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 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sz="2800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 and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q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j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’s are real constants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j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 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p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sym typeface="Symbol" pitchFamily="18" charset="2"/>
              </a:rPr>
              <a:t> 0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itchFamily="18" charset="2"/>
              </a:rPr>
              <a:t>and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q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q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sym typeface="Symbol" pitchFamily="18" charset="2"/>
              </a:rPr>
              <a:t> 0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  <a:sym typeface="Symbol" pitchFamily="18" charset="2"/>
              </a:rPr>
              <a:t>j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sym typeface="Symbol" pitchFamily="18" charset="2"/>
              </a:rPr>
              <a:t>(z)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  <a:sym typeface="Symbol" pitchFamily="18" charset="2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sym typeface="Symbol" pitchFamily="18" charset="2"/>
              </a:rPr>
              <a:t>and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  <a:sym typeface="Symbol" pitchFamily="18" charset="2"/>
              </a:rPr>
              <a:t> q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sym typeface="Symbol" pitchFamily="18" charset="2"/>
              </a:rPr>
              <a:t>(z)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  <a:sym typeface="Symbol" pitchFamily="18" charset="2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sym typeface="Symbol" pitchFamily="18" charset="2"/>
              </a:rPr>
              <a:t>have no common factors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sym typeface="Symbol" pitchFamily="18" charset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75966"/>
            <a:ext cx="3621024" cy="4450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457200" y="2848273"/>
            <a:ext cx="1752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here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457200" y="3445023"/>
            <a:ext cx="457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96" y="2341464"/>
            <a:ext cx="6693408" cy="432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627579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US" sz="3200" dirty="0"/>
              <a:t>Autoregressive: Moving Average Process of Orders </a:t>
            </a:r>
            <a:r>
              <a:rPr lang="en-US" sz="3200" i="1" dirty="0"/>
              <a:t>p </a:t>
            </a:r>
            <a:r>
              <a:rPr lang="en-US" sz="3200" dirty="0"/>
              <a:t>and </a:t>
            </a:r>
            <a:r>
              <a:rPr lang="en-US" sz="3200" i="1" dirty="0"/>
              <a:t>q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3200" dirty="0"/>
              <a:t>ARMA(</a:t>
            </a:r>
            <a:r>
              <a:rPr lang="en-US" sz="3200" i="1" dirty="0"/>
              <a:t>p</a:t>
            </a:r>
            <a:r>
              <a:rPr lang="en-US" sz="3200" dirty="0"/>
              <a:t>,</a:t>
            </a:r>
            <a:r>
              <a:rPr lang="en-US" sz="3200" i="1" dirty="0"/>
              <a:t>q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357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2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5240" grpId="0" build="p" bldLvl="2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Text Box 4"/>
          <p:cNvSpPr txBox="1">
            <a:spLocks noChangeArrowheads="1"/>
          </p:cNvSpPr>
          <p:nvPr/>
        </p:nvSpPr>
        <p:spPr bwMode="auto">
          <a:xfrm>
            <a:off x="525296" y="1274320"/>
            <a:ext cx="4783015" cy="52322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 l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Zero mean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orm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957" name="Text Box 5"/>
          <p:cNvSpPr txBox="1">
            <a:spLocks noChangeArrowheads="1"/>
          </p:cNvSpPr>
          <p:nvPr/>
        </p:nvSpPr>
        <p:spPr bwMode="auto">
          <a:xfrm>
            <a:off x="525296" y="1849006"/>
            <a:ext cx="8370277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will typically use the “zero mean” form of the model.</a:t>
            </a:r>
          </a:p>
        </p:txBody>
      </p:sp>
      <p:sp>
        <p:nvSpPr>
          <p:cNvPr id="2657287" name="Text Box 7"/>
          <p:cNvSpPr txBox="1">
            <a:spLocks noChangeArrowheads="1"/>
          </p:cNvSpPr>
          <p:nvPr/>
        </p:nvSpPr>
        <p:spPr bwMode="auto">
          <a:xfrm>
            <a:off x="525296" y="3306986"/>
            <a:ext cx="4853354" cy="52322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Operator notation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2" y="2450516"/>
            <a:ext cx="6561304" cy="4589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785821" y="4398271"/>
            <a:ext cx="6693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785822" y="4863403"/>
            <a:ext cx="2522704" cy="47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j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Times New Roman" panose="02020603050405020304" pitchFamily="18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1" y="3881504"/>
            <a:ext cx="6910379" cy="60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57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7" grpId="0"/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748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994F4-DAFD-AF4B-95DB-CB8623291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ARMA(</a:t>
            </a:r>
            <a:r>
              <a:rPr lang="en-US" i="1" dirty="0"/>
              <a:t>p</a:t>
            </a:r>
            <a:r>
              <a:rPr lang="en-US" dirty="0"/>
              <a:t>,</a:t>
            </a:r>
            <a:r>
              <a:rPr lang="en-US" i="1" dirty="0"/>
              <a:t>q</a:t>
            </a:r>
            <a:r>
              <a:rPr lang="en-US" dirty="0"/>
              <a:t>) | Cancellation</a:t>
            </a:r>
          </a:p>
        </p:txBody>
      </p:sp>
    </p:spTree>
    <p:extLst>
      <p:ext uri="{BB962C8B-B14F-4D97-AF65-F5344CB8AC3E}">
        <p14:creationId xmlns:p14="http://schemas.microsoft.com/office/powerpoint/2010/main" val="341695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3399443"/>
              </p:ext>
            </p:extLst>
          </p:nvPr>
        </p:nvGraphicFramePr>
        <p:xfrm>
          <a:off x="3183382" y="4724400"/>
          <a:ext cx="2032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" name="Equation" r:id="rId3" imgW="203040" imgH="342720" progId="Equation.DSMT4">
                  <p:embed/>
                </p:oleObj>
              </mc:Choice>
              <mc:Fallback>
                <p:oleObj name="Equation" r:id="rId3" imgW="203040" imgH="34272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83382" y="4724400"/>
                        <a:ext cx="2032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 bwMode="auto">
          <a:xfrm>
            <a:off x="457200" y="2366525"/>
            <a:ext cx="3200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Zero mean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orm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457200" y="3505200"/>
            <a:ext cx="5181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Operator zero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orm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457200" y="4724400"/>
            <a:ext cx="4876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MA-characteristic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943871"/>
            <a:ext cx="3864864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005853"/>
            <a:ext cx="3694176" cy="5669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271219"/>
            <a:ext cx="2852928" cy="5730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Moving Average Model of Order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MA(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2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119042"/>
              </p:ext>
            </p:extLst>
          </p:nvPr>
        </p:nvGraphicFramePr>
        <p:xfrm>
          <a:off x="2057400" y="1484770"/>
          <a:ext cx="4546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" name="Equation" r:id="rId8" imgW="4546440" imgH="482400" progId="Equation.DSMT4">
                  <p:embed/>
                </p:oleObj>
              </mc:Choice>
              <mc:Fallback>
                <p:oleObj name="Equation" r:id="rId8" imgW="4546440" imgH="4824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57400" y="1484770"/>
                        <a:ext cx="4546600" cy="48260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47800"/>
            <a:ext cx="674235" cy="65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0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381" name="Text Box 5"/>
          <p:cNvSpPr txBox="1">
            <a:spLocks noChangeArrowheads="1"/>
          </p:cNvSpPr>
          <p:nvPr/>
        </p:nvSpPr>
        <p:spPr bwMode="auto">
          <a:xfrm>
            <a:off x="457201" y="1600200"/>
            <a:ext cx="8229600" cy="267765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j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and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introduce characteristics of</a:t>
            </a:r>
            <a:br>
              <a:rPr lang="en-US" sz="2800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same type as in the AR(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and MA(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cases.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“Near cancellation” may “hide” some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characteristics.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3E7FB-0F56-2240-876A-1595C502689C}"/>
              </a:ext>
            </a:extLst>
          </p:cNvPr>
          <p:cNvSpPr txBox="1"/>
          <p:nvPr/>
        </p:nvSpPr>
        <p:spPr bwMode="auto">
          <a:xfrm>
            <a:off x="6781800" y="5623143"/>
            <a:ext cx="19950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board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25156" y="533400"/>
            <a:ext cx="7378211" cy="646331"/>
          </a:xfrm>
          <a:prstGeom prst="rect">
            <a:avLst/>
          </a:prstGeom>
          <a:noFill/>
          <a:ln w="25400">
            <a:solidFill>
              <a:srgbClr val="FC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ARMA(</a:t>
            </a: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q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) Model   </a:t>
            </a: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j</a:t>
            </a:r>
            <a:r>
              <a:rPr kumimoji="0" lang="en-US" sz="105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(</a:t>
            </a: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</a:t>
            </a:r>
            <a:r>
              <a:rPr kumimoji="0" lang="en-US" sz="105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)</a:t>
            </a: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</a:t>
            </a:r>
            <a:r>
              <a:rPr kumimoji="0" lang="en-US" sz="1050" b="1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3600" b="1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 </a:t>
            </a: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 = q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(</a:t>
            </a: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</a:t>
            </a:r>
            <a:r>
              <a:rPr kumimoji="0" lang="en-US" sz="105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)</a:t>
            </a: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</a:t>
            </a:r>
            <a:r>
              <a:rPr kumimoji="0" lang="en-US" sz="1050" b="1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 </a:t>
            </a:r>
            <a:r>
              <a:rPr kumimoji="0" lang="en-US" sz="3600" b="1" i="1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57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1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1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138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9469" name="Group 141"/>
          <p:cNvGraphicFramePr>
            <a:graphicFrameLocks noGrp="1"/>
          </p:cNvGraphicFramePr>
          <p:nvPr>
            <p:extLst/>
          </p:nvPr>
        </p:nvGraphicFramePr>
        <p:xfrm>
          <a:off x="457200" y="2321560"/>
          <a:ext cx="1454499" cy="2194560"/>
        </p:xfrm>
        <a:graphic>
          <a:graphicData uri="http://schemas.openxmlformats.org/drawingml/2006/table">
            <a:tbl>
              <a:tblPr/>
              <a:tblGrid>
                <a:gridCol w="703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800" b="0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800" b="0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 0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  </a:t>
                      </a: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.5</a:t>
                      </a: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.25</a:t>
                      </a: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.125</a:t>
                      </a: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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</a:t>
                      </a: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457200" y="1881509"/>
            <a:ext cx="37631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model is this?  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3429000" y="1895157"/>
            <a:ext cx="2362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ARMA(2,1)?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2268834" y="2332711"/>
            <a:ext cx="457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2192634" y="2789911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.5</a:t>
            </a:r>
            <a:r>
              <a:rPr kumimoji="0" lang="en-US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2192634" y="331884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.5</a:t>
            </a:r>
            <a:r>
              <a:rPr kumimoji="0" lang="en-US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2236177" y="3780511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.5</a:t>
            </a:r>
            <a:r>
              <a:rPr kumimoji="0" lang="en-US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06539"/>
            <a:ext cx="3810000" cy="433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2290951" y="4181272"/>
            <a:ext cx="310243" cy="398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lvl="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1600" dirty="0">
                <a:latin typeface="Times New Roman" pitchFamily="18" charset="0"/>
                <a:sym typeface="Symbol" pitchFamily="18" charset="2"/>
              </a:rPr>
              <a:t>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3200400" y="2489200"/>
            <a:ext cx="24191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is,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cs typeface="Arial" panose="020B0604020202020204" pitchFamily="34" charset="0"/>
              </a:rPr>
              <a:t>r</a:t>
            </a:r>
            <a:r>
              <a:rPr kumimoji="0" lang="en-US" sz="20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= .5</a:t>
            </a:r>
            <a:r>
              <a:rPr kumimoji="0" lang="en-US" sz="20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0" lang="en-US" sz="20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2726034" y="2408911"/>
            <a:ext cx="428729" cy="174652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3200400" y="2946400"/>
            <a:ext cx="482907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which are the autocorrelations for the AR(1) model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3200400" y="3749357"/>
            <a:ext cx="24191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.5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0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876800"/>
            <a:ext cx="3670978" cy="4175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auto">
          <a:xfrm>
            <a:off x="457200" y="4429780"/>
            <a:ext cx="19851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Note: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91000" y="5410517"/>
            <a:ext cx="3886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By cancellation, we get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2362200" y="5910481"/>
            <a:ext cx="5410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(i.e., the model above is an AR(1)).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433337"/>
            <a:ext cx="3768586" cy="3633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932042"/>
            <a:ext cx="1838203" cy="36330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 bwMode="auto">
          <a:xfrm>
            <a:off x="4114800" y="4912360"/>
            <a:ext cx="3733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Factoring, you get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44720D-A784-7046-A7DE-97984A97B327}"/>
              </a:ext>
            </a:extLst>
          </p:cNvPr>
          <p:cNvSpPr txBox="1"/>
          <p:nvPr/>
        </p:nvSpPr>
        <p:spPr bwMode="auto">
          <a:xfrm>
            <a:off x="7200900" y="351699"/>
            <a:ext cx="19950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board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Example: Cancellation</a:t>
            </a:r>
          </a:p>
        </p:txBody>
      </p:sp>
    </p:spTree>
    <p:extLst>
      <p:ext uri="{BB962C8B-B14F-4D97-AF65-F5344CB8AC3E}">
        <p14:creationId xmlns:p14="http://schemas.microsoft.com/office/powerpoint/2010/main" val="38868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9" grpId="0"/>
      <p:bldP spid="10" grpId="0"/>
      <p:bldP spid="11" grpId="0"/>
      <p:bldP spid="6" grpId="0"/>
      <p:bldP spid="7" grpId="0"/>
      <p:bldP spid="8" grpId="0" animBg="1"/>
      <p:bldP spid="12" grpId="0"/>
      <p:bldP spid="13" grpId="0"/>
      <p:bldP spid="15" grpId="0"/>
      <p:bldP spid="16" grpId="0"/>
      <p:bldP spid="17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847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12CE6-E27C-5A49-8C10-B3813045E6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ARMA(</a:t>
            </a:r>
            <a:r>
              <a:rPr lang="en-US" i="1" dirty="0"/>
              <a:t>p</a:t>
            </a:r>
            <a:r>
              <a:rPr lang="en-US" dirty="0"/>
              <a:t>,</a:t>
            </a:r>
            <a:r>
              <a:rPr lang="en-US" i="1" dirty="0"/>
              <a:t>q</a:t>
            </a:r>
            <a:r>
              <a:rPr lang="en-US" dirty="0"/>
              <a:t>) | Cancellation</a:t>
            </a:r>
          </a:p>
        </p:txBody>
      </p:sp>
    </p:spTree>
    <p:extLst>
      <p:ext uri="{BB962C8B-B14F-4D97-AF65-F5344CB8AC3E}">
        <p14:creationId xmlns:p14="http://schemas.microsoft.com/office/powerpoint/2010/main" val="1148292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9469" name="Group 141"/>
          <p:cNvGraphicFramePr>
            <a:graphicFrameLocks noGrp="1"/>
          </p:cNvGraphicFramePr>
          <p:nvPr>
            <p:extLst/>
          </p:nvPr>
        </p:nvGraphicFramePr>
        <p:xfrm>
          <a:off x="457200" y="2321560"/>
          <a:ext cx="1454499" cy="2194560"/>
        </p:xfrm>
        <a:graphic>
          <a:graphicData uri="http://schemas.openxmlformats.org/drawingml/2006/table">
            <a:tbl>
              <a:tblPr/>
              <a:tblGrid>
                <a:gridCol w="703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r</a:t>
                      </a:r>
                      <a:r>
                        <a:rPr kumimoji="0" lang="en-US" sz="800" b="0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800" b="0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 0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  </a:t>
                      </a: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.5</a:t>
                      </a: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.25</a:t>
                      </a: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.125</a:t>
                      </a: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5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</a:t>
                      </a:r>
                    </a:p>
                  </a:txBody>
                  <a:tcPr marL="84406" marR="84406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sym typeface="Symbol" pitchFamily="18" charset="2"/>
                        </a:rPr>
                        <a:t></a:t>
                      </a:r>
                    </a:p>
                  </a:txBody>
                  <a:tcPr marL="84406" marR="84406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457200" y="1881509"/>
            <a:ext cx="37631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model is this?  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3429000" y="1895157"/>
            <a:ext cx="2362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ARMA(2,1)?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2268834" y="2332711"/>
            <a:ext cx="457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2192634" y="2789911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.5</a:t>
            </a:r>
            <a:r>
              <a:rPr kumimoji="0" lang="en-US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2192634" y="3318846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.5</a:t>
            </a:r>
            <a:r>
              <a:rPr kumimoji="0" lang="en-US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2236177" y="3780511"/>
            <a:ext cx="68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.5</a:t>
            </a:r>
            <a:r>
              <a:rPr kumimoji="0" lang="en-US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06539"/>
            <a:ext cx="3810000" cy="433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2339591" y="4191000"/>
            <a:ext cx="310243" cy="398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lvl="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1600" dirty="0">
                <a:latin typeface="Times New Roman" pitchFamily="18" charset="0"/>
                <a:sym typeface="Symbol" pitchFamily="18" charset="2"/>
              </a:rPr>
              <a:t>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3200400" y="2489200"/>
            <a:ext cx="24191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is,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cs typeface="Arial" panose="020B0604020202020204" pitchFamily="34" charset="0"/>
              </a:rPr>
              <a:t>r</a:t>
            </a:r>
            <a:r>
              <a:rPr kumimoji="0" lang="en-US" sz="20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= .5</a:t>
            </a:r>
            <a:r>
              <a:rPr kumimoji="0" lang="en-US" sz="20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0" lang="en-US" sz="20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2726034" y="2408911"/>
            <a:ext cx="428729" cy="174652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3200400" y="2946400"/>
            <a:ext cx="482907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which are the autocorrelations for the AR(1) model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3200400" y="3749357"/>
            <a:ext cx="241914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Times New Roman" panose="02020603050405020304" pitchFamily="18" charset="0"/>
              </a:rPr>
              <a:t>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.5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2000" b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876800"/>
            <a:ext cx="3670978" cy="4175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auto">
          <a:xfrm>
            <a:off x="457200" y="4429780"/>
            <a:ext cx="19851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Note: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4191000" y="5410517"/>
            <a:ext cx="3886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By cancellation, we get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2362200" y="5910481"/>
            <a:ext cx="5410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(i.e., the model above is an AR(1)).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433337"/>
            <a:ext cx="3768586" cy="3633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932042"/>
            <a:ext cx="1838203" cy="36330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 bwMode="auto">
          <a:xfrm>
            <a:off x="4114800" y="4912360"/>
            <a:ext cx="3733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Factoring, you get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Example: Cancellation</a:t>
            </a:r>
          </a:p>
        </p:txBody>
      </p:sp>
    </p:spTree>
    <p:extLst>
      <p:ext uri="{BB962C8B-B14F-4D97-AF65-F5344CB8AC3E}">
        <p14:creationId xmlns:p14="http://schemas.microsoft.com/office/powerpoint/2010/main" val="2254792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BBDA01-C094-CC4B-8E35-A7675C12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25" y="1773323"/>
            <a:ext cx="3962400" cy="34692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92E16D-C999-5647-8F42-4106BEF4CA51}"/>
              </a:ext>
            </a:extLst>
          </p:cNvPr>
          <p:cNvSpPr/>
          <p:nvPr/>
        </p:nvSpPr>
        <p:spPr>
          <a:xfrm>
            <a:off x="228600" y="5263116"/>
            <a:ext cx="4800600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plotts.true.wge(250,phi = c(1.3,-.4),theta = c(.8))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596CA-EAF9-EE41-88D6-7A2082F14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773323"/>
            <a:ext cx="3962400" cy="34692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CEE24A-94ED-FA47-8B92-2D9E8B6D5210}"/>
              </a:ext>
            </a:extLst>
          </p:cNvPr>
          <p:cNvSpPr/>
          <p:nvPr/>
        </p:nvSpPr>
        <p:spPr>
          <a:xfrm>
            <a:off x="5538922" y="5263116"/>
            <a:ext cx="3085460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plotts.true.wge(250,phi = c(.5))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A6479DA-16EE-0243-9C4E-74169832C930}"/>
                  </a:ext>
                </a:extLst>
              </p:cNvPr>
              <p:cNvSpPr/>
              <p:nvPr/>
            </p:nvSpPr>
            <p:spPr>
              <a:xfrm>
                <a:off x="582219" y="1383268"/>
                <a:ext cx="4093361" cy="369332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1.3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.4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8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A6479DA-16EE-0243-9C4E-74169832C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19" y="1383268"/>
                <a:ext cx="409336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6FB862D-53F8-9A41-BFD3-8A8E924832E8}"/>
                  </a:ext>
                </a:extLst>
              </p:cNvPr>
              <p:cNvSpPr/>
              <p:nvPr/>
            </p:nvSpPr>
            <p:spPr>
              <a:xfrm>
                <a:off x="5414075" y="1383268"/>
                <a:ext cx="2430649" cy="369332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.5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6FB862D-53F8-9A41-BFD3-8A8E92483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075" y="1383268"/>
                <a:ext cx="243064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DCE3E2F-3988-F14B-81E7-F7038315E596}"/>
              </a:ext>
            </a:extLst>
          </p:cNvPr>
          <p:cNvSpPr txBox="1"/>
          <p:nvPr/>
        </p:nvSpPr>
        <p:spPr bwMode="auto">
          <a:xfrm>
            <a:off x="457200" y="5647194"/>
            <a:ext cx="8229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above two models are equivalent due to cancelation of the MA term and a factor in the AR term.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Cancellation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8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5000-A69F-1D45-A15D-386B848F89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ARMA(</a:t>
            </a:r>
            <a:r>
              <a:rPr lang="en-US" i="1" dirty="0"/>
              <a:t>p,q</a:t>
            </a:r>
            <a:r>
              <a:rPr lang="en-US" dirty="0"/>
              <a:t>) | Blend of AR and MA </a:t>
            </a:r>
          </a:p>
        </p:txBody>
      </p:sp>
    </p:spTree>
    <p:extLst>
      <p:ext uri="{BB962C8B-B14F-4D97-AF65-F5344CB8AC3E}">
        <p14:creationId xmlns:p14="http://schemas.microsoft.com/office/powerpoint/2010/main" val="1664660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381" name="Text Box 5"/>
          <p:cNvSpPr txBox="1">
            <a:spLocks noChangeArrowheads="1"/>
          </p:cNvSpPr>
          <p:nvPr/>
        </p:nvSpPr>
        <p:spPr bwMode="auto">
          <a:xfrm>
            <a:off x="450502" y="1698248"/>
            <a:ext cx="8059615" cy="83099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cs typeface="Arial" panose="020B0604020202020204" pitchFamily="34" charset="0"/>
              </a:rPr>
              <a:t>j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 and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cs typeface="Arial" panose="020B0604020202020204" pitchFamily="34" charset="0"/>
              </a:rPr>
              <a:t>q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 introduce characteristics of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same type as in the AR(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 and MA(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 cases.</a:t>
            </a:r>
          </a:p>
        </p:txBody>
      </p:sp>
      <p:sp>
        <p:nvSpPr>
          <p:cNvPr id="2661382" name="Text Box 6"/>
          <p:cNvSpPr txBox="1">
            <a:spLocks noChangeArrowheads="1"/>
          </p:cNvSpPr>
          <p:nvPr/>
        </p:nvSpPr>
        <p:spPr bwMode="auto">
          <a:xfrm>
            <a:off x="450502" y="3152561"/>
            <a:ext cx="8229600" cy="179741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lvl="1">
              <a:spcBef>
                <a:spcPts val="600"/>
              </a:spcBef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j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)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X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 =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q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)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a</a:t>
            </a:r>
            <a:r>
              <a: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stationary and invertible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ARMA(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p,q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process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971550" lvl="1" indent="-514350">
              <a:spcBef>
                <a:spcPts val="600"/>
              </a:spcBef>
              <a:buFont typeface="+mj-lt"/>
              <a:buAutoNum type="romanLcPeriod"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oots of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j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) = 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 all outside the unit circle </a:t>
            </a:r>
          </a:p>
          <a:p>
            <a:pPr marL="971550" lvl="1" indent="-514350">
              <a:spcBef>
                <a:spcPts val="600"/>
              </a:spcBef>
              <a:buFont typeface="+mj-lt"/>
              <a:buAutoNum type="romanLcPeriod"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oots of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  <a:sym typeface="Symbol"/>
              </a:rPr>
              <a:t>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(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</a:rPr>
              <a:t>) = 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 all outside the unit circle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0502" y="5208578"/>
            <a:ext cx="7789984" cy="8874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order to refer to a process as “ARMA,” we will require it to be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stationary and invertible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450502" y="2758191"/>
            <a:ext cx="2057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Key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esult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0502" y="228600"/>
            <a:ext cx="8229600" cy="1143000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4000" dirty="0"/>
              <a:t>ARMA</a:t>
            </a:r>
            <a:r>
              <a:rPr lang="en-US" sz="4000" dirty="0">
                <a:latin typeface="Calibri"/>
              </a:rPr>
              <a:t>(</a:t>
            </a:r>
            <a:r>
              <a:rPr lang="en-US" sz="4000" i="1" dirty="0">
                <a:latin typeface="Times New Roman" pitchFamily="18" charset="0"/>
              </a:rPr>
              <a:t>p</a:t>
            </a:r>
            <a:r>
              <a:rPr lang="en-US" sz="4000" dirty="0">
                <a:latin typeface="Calibri"/>
              </a:rPr>
              <a:t>,</a:t>
            </a:r>
            <a:r>
              <a:rPr lang="en-US" sz="1600" dirty="0">
                <a:latin typeface="Calibri"/>
              </a:rPr>
              <a:t> </a:t>
            </a:r>
            <a:r>
              <a:rPr lang="en-US" sz="4000" i="1" dirty="0">
                <a:latin typeface="Times New Roman" pitchFamily="18" charset="0"/>
              </a:rPr>
              <a:t>q</a:t>
            </a:r>
            <a:r>
              <a:rPr lang="en-US" sz="4000" dirty="0">
                <a:latin typeface="Calibri"/>
              </a:rPr>
              <a:t>) </a:t>
            </a:r>
            <a:r>
              <a:rPr lang="en-US" sz="4000" dirty="0"/>
              <a:t>Model</a:t>
            </a:r>
            <a:r>
              <a:rPr lang="en-US" sz="4000" dirty="0">
                <a:latin typeface="Calibri"/>
              </a:rPr>
              <a:t> </a:t>
            </a:r>
            <a:r>
              <a:rPr lang="en-US" sz="4000" i="1" dirty="0">
                <a:latin typeface="Symbol" pitchFamily="18" charset="2"/>
              </a:rPr>
              <a:t>j</a:t>
            </a:r>
            <a:r>
              <a:rPr lang="en-US" sz="1100" i="1" dirty="0">
                <a:latin typeface="Symbol" pitchFamily="18" charset="2"/>
              </a:rPr>
              <a:t> </a:t>
            </a:r>
            <a:r>
              <a:rPr lang="en-US" sz="4000" dirty="0">
                <a:latin typeface="Symbol" pitchFamily="18" charset="2"/>
              </a:rPr>
              <a:t>(</a:t>
            </a:r>
            <a:r>
              <a:rPr lang="en-US" sz="4000" i="1" dirty="0">
                <a:latin typeface="Times New Roman" pitchFamily="18" charset="0"/>
              </a:rPr>
              <a:t>B</a:t>
            </a:r>
            <a:r>
              <a:rPr lang="en-US" sz="1100" i="1" dirty="0">
                <a:latin typeface="Symbol" pitchFamily="18" charset="2"/>
              </a:rPr>
              <a:t> </a:t>
            </a:r>
            <a:r>
              <a:rPr lang="en-US" sz="4000" dirty="0">
                <a:latin typeface="Symbol" pitchFamily="18" charset="2"/>
              </a:rPr>
              <a:t>)</a:t>
            </a:r>
            <a:r>
              <a:rPr lang="en-US" sz="4000" i="1" dirty="0">
                <a:latin typeface="Times New Roman" pitchFamily="18" charset="0"/>
              </a:rPr>
              <a:t>X</a:t>
            </a:r>
            <a:r>
              <a:rPr lang="en-US" sz="1100" i="1" baseline="-25000" dirty="0">
                <a:latin typeface="Times New Roman" pitchFamily="18" charset="0"/>
              </a:rPr>
              <a:t> </a:t>
            </a:r>
            <a:r>
              <a:rPr lang="en-US" sz="4000" i="1" baseline="-25000" dirty="0">
                <a:latin typeface="Times New Roman" pitchFamily="18" charset="0"/>
              </a:rPr>
              <a:t>t </a:t>
            </a:r>
            <a:r>
              <a:rPr lang="en-US" sz="4000" i="1" dirty="0">
                <a:latin typeface="Symbol" pitchFamily="18" charset="2"/>
              </a:rPr>
              <a:t>= q </a:t>
            </a:r>
            <a:r>
              <a:rPr lang="en-US" sz="4000" dirty="0">
                <a:latin typeface="Symbol" pitchFamily="18" charset="2"/>
              </a:rPr>
              <a:t>(</a:t>
            </a:r>
            <a:r>
              <a:rPr lang="en-US" sz="4000" i="1" dirty="0">
                <a:latin typeface="Times New Roman" pitchFamily="18" charset="0"/>
              </a:rPr>
              <a:t>B</a:t>
            </a:r>
            <a:r>
              <a:rPr lang="en-US" sz="1100" i="1" dirty="0">
                <a:latin typeface="Times New Roman" pitchFamily="18" charset="0"/>
              </a:rPr>
              <a:t> </a:t>
            </a:r>
            <a:r>
              <a:rPr lang="en-US" sz="4000" dirty="0">
                <a:latin typeface="Symbol" pitchFamily="18" charset="2"/>
              </a:rPr>
              <a:t>)</a:t>
            </a:r>
            <a:r>
              <a:rPr lang="en-US" sz="4000" i="1" dirty="0">
                <a:latin typeface="Times New Roman" pitchFamily="18" charset="0"/>
              </a:rPr>
              <a:t>a</a:t>
            </a:r>
            <a:r>
              <a:rPr lang="en-US" sz="1100" i="1" baseline="-25000" dirty="0">
                <a:latin typeface="Symbol" pitchFamily="18" charset="2"/>
              </a:rPr>
              <a:t> </a:t>
            </a:r>
            <a:r>
              <a:rPr lang="en-US" sz="4000" i="1" baseline="-25000" dirty="0">
                <a:latin typeface="Times New Roman" pitchFamily="18" charset="0"/>
              </a:rPr>
              <a:t>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9320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1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1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1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1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1381" grpId="0" build="p"/>
      <p:bldP spid="2661382" grpId="0" build="p" bldLvl="2"/>
      <p:bldP spid="2" grpId="0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29790" y="253425"/>
            <a:ext cx="1899049" cy="5847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Example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290680"/>
              </p:ext>
            </p:extLst>
          </p:nvPr>
        </p:nvGraphicFramePr>
        <p:xfrm>
          <a:off x="2128838" y="365425"/>
          <a:ext cx="5765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9" name="Equation" r:id="rId4" imgW="5765760" imgH="431640" progId="Equation.DSMT4">
                  <p:embed/>
                </p:oleObj>
              </mc:Choice>
              <mc:Fallback>
                <p:oleObj name="Equation" r:id="rId4" imgW="5765760" imgH="43164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8838" y="365425"/>
                        <a:ext cx="57658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45"/>
          <p:cNvSpPr txBox="1">
            <a:spLocks noChangeArrowheads="1"/>
          </p:cNvSpPr>
          <p:nvPr/>
        </p:nvSpPr>
        <p:spPr bwMode="auto">
          <a:xfrm>
            <a:off x="6221881" y="914400"/>
            <a:ext cx="2894410" cy="62324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(1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- 1.95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+ 1.9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.9025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)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</a:t>
            </a:r>
            <a:r>
              <a:rPr kumimoji="0" lang="en-US" sz="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 = 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1 - .95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)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sz="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</a:t>
            </a:r>
            <a:endParaRPr kumimoji="0" lang="en-US" sz="16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Text Box 45"/>
          <p:cNvSpPr txBox="1">
            <a:spLocks noChangeArrowheads="1"/>
          </p:cNvSpPr>
          <p:nvPr/>
        </p:nvSpPr>
        <p:spPr bwMode="auto">
          <a:xfrm>
            <a:off x="217125" y="1043027"/>
            <a:ext cx="3248657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(1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- 1.95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+ 1.9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.9025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)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</a:t>
            </a:r>
            <a:r>
              <a:rPr kumimoji="0" lang="en-US" sz="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=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endParaRPr kumimoji="0" lang="en-US" sz="16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Text Box 45"/>
          <p:cNvSpPr txBox="1">
            <a:spLocks noChangeArrowheads="1"/>
          </p:cNvSpPr>
          <p:nvPr/>
        </p:nvSpPr>
        <p:spPr bwMode="auto">
          <a:xfrm>
            <a:off x="3839915" y="1024469"/>
            <a:ext cx="1635010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X</a:t>
            </a:r>
            <a:r>
              <a:rPr kumimoji="0" lang="en-US" sz="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= (1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.95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)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</a:t>
            </a:r>
            <a:r>
              <a:rPr kumimoji="0" lang="en-US" sz="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</a:t>
            </a:r>
            <a:endParaRPr kumimoji="0" lang="en-US" sz="16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25" y="1546374"/>
            <a:ext cx="1716927" cy="14861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18" y="3184666"/>
            <a:ext cx="1662408" cy="14390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25" y="4787433"/>
            <a:ext cx="1716927" cy="14861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91" y="1578651"/>
            <a:ext cx="1675537" cy="14503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91" y="3216943"/>
            <a:ext cx="1675537" cy="14503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91" y="4819710"/>
            <a:ext cx="1675537" cy="14503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244" y="3184666"/>
            <a:ext cx="1640819" cy="1420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381" y="1546374"/>
            <a:ext cx="1719544" cy="14884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48" y="4787433"/>
            <a:ext cx="1612942" cy="139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457200" y="566678"/>
            <a:ext cx="8229600" cy="553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defRPr/>
            </a:pPr>
            <a:endParaRPr kumimoji="0" lang="en-US" sz="2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 AR(3) part of the model (associated with the second column of graphs) displays: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periodic behavior of about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= .16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wandering behavior associated with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= 0;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this is shown best in the realization and the spectral density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 MA(1) part of the model is associated with a dip in the spectral density at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= 0.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 tends to “remove” behavior related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= 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(i.e., the aimless, aperiodic wandering)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 ARMA(3,1) model retains the cyclic behavior, but the wandering behavior associated with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= 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has been minimized.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Notes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23477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08891"/>
            <a:ext cx="2474976" cy="5584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457200" y="4351274"/>
            <a:ext cx="50871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Zero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noProof="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perator </a:t>
            </a:r>
            <a:r>
              <a:rPr lang="en-US" sz="2800" b="1" noProof="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84" y="2216932"/>
            <a:ext cx="6199632" cy="8595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 bwMode="auto">
          <a:xfrm>
            <a:off x="457200" y="3162848"/>
            <a:ext cx="3200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Operator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orm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741674"/>
            <a:ext cx="2651760" cy="469392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69399"/>
              </p:ext>
            </p:extLst>
          </p:nvPr>
        </p:nvGraphicFramePr>
        <p:xfrm>
          <a:off x="2057400" y="4927600"/>
          <a:ext cx="2070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Equation" r:id="rId7" imgW="2070000" imgH="406080" progId="Equation.DSMT4">
                  <p:embed/>
                </p:oleObj>
              </mc:Choice>
              <mc:Fallback>
                <p:oleObj name="Equation" r:id="rId7" imgW="2070000" imgH="40608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57400" y="4927600"/>
                        <a:ext cx="2070100" cy="406400"/>
                      </a:xfrm>
                      <a:prstGeom prst="rect">
                        <a:avLst/>
                      </a:prstGeom>
                      <a:ln w="2857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Moving Average Model of Order 1: 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MA(1)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5980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2277" name="Picture 5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b="9601"/>
          <a:stretch>
            <a:fillRect/>
          </a:stretch>
        </p:blipFill>
        <p:spPr bwMode="auto">
          <a:xfrm>
            <a:off x="5040923" y="4686888"/>
            <a:ext cx="2749062" cy="163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42283" name="Picture 11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</a:blip>
          <a:srcRect b="4800"/>
          <a:stretch>
            <a:fillRect/>
          </a:stretch>
        </p:blipFill>
        <p:spPr bwMode="auto">
          <a:xfrm>
            <a:off x="1295400" y="4686888"/>
            <a:ext cx="2487481" cy="166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42285" name="Picture 1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</a:blip>
          <a:srcRect b="4800"/>
          <a:stretch>
            <a:fillRect/>
          </a:stretch>
        </p:blipFill>
        <p:spPr bwMode="auto">
          <a:xfrm>
            <a:off x="1307343" y="1248403"/>
            <a:ext cx="2487481" cy="160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42287" name="Picture 15"/>
          <p:cNvPicPr>
            <a:picLocks noChangeAspect="1" noChangeArrowheads="1"/>
          </p:cNvPicPr>
          <p:nvPr/>
        </p:nvPicPr>
        <p:blipFill>
          <a:blip r:embed="rId6">
            <a:grayscl/>
          </a:blip>
          <a:srcRect b="4800"/>
          <a:stretch>
            <a:fillRect/>
          </a:stretch>
        </p:blipFill>
        <p:spPr bwMode="auto">
          <a:xfrm>
            <a:off x="1371600" y="3102564"/>
            <a:ext cx="2487481" cy="1526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42290" name="Picture 18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</a:blip>
          <a:srcRect b="4800"/>
          <a:stretch>
            <a:fillRect/>
          </a:stretch>
        </p:blipFill>
        <p:spPr bwMode="auto">
          <a:xfrm>
            <a:off x="5055576" y="1306188"/>
            <a:ext cx="2724384" cy="155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42292" name="Picture 20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</a:blip>
          <a:srcRect b="4800"/>
          <a:stretch>
            <a:fillRect/>
          </a:stretch>
        </p:blipFill>
        <p:spPr bwMode="auto">
          <a:xfrm>
            <a:off x="5029200" y="2934288"/>
            <a:ext cx="2724384" cy="1641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mp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0429" y="1534789"/>
            <a:ext cx="1047593" cy="19088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 descr="tmp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1836" y="3239089"/>
            <a:ext cx="1047593" cy="22681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7" name="Picture 16" descr="tmp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0543" y="3879803"/>
            <a:ext cx="970118" cy="19088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Picture 17" descr="tmp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799" y="1894204"/>
            <a:ext cx="1473142" cy="20774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Picture 18" descr="tmp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39172" y="5021851"/>
            <a:ext cx="2065992" cy="22681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0" name="Picture 19" descr="tmp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0429" y="5504769"/>
            <a:ext cx="1556231" cy="19088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Spectral Densities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59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293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47B5-6E97-3A40-A1A1-B28E98AE4B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ARMA(</a:t>
            </a:r>
            <a:r>
              <a:rPr lang="en-US" i="1" dirty="0"/>
              <a:t>p</a:t>
            </a:r>
            <a:r>
              <a:rPr lang="en-US" dirty="0"/>
              <a:t>,</a:t>
            </a:r>
            <a:r>
              <a:rPr lang="en-US" i="1" dirty="0"/>
              <a:t>q</a:t>
            </a:r>
            <a:r>
              <a:rPr lang="en-US" dirty="0"/>
              <a:t>) | </a:t>
            </a:r>
            <a:r>
              <a:rPr lang="en-US" dirty="0" err="1"/>
              <a:t>tswge</a:t>
            </a:r>
            <a:r>
              <a:rPr lang="en-US" dirty="0"/>
              <a:t> and Illustrating the Blend of AR and MA</a:t>
            </a:r>
          </a:p>
        </p:txBody>
      </p:sp>
    </p:spTree>
    <p:extLst>
      <p:ext uri="{BB962C8B-B14F-4D97-AF65-F5344CB8AC3E}">
        <p14:creationId xmlns:p14="http://schemas.microsoft.com/office/powerpoint/2010/main" val="3864734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7784592" cy="481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6699" r="26699" b="56174"/>
          <a:stretch/>
        </p:blipFill>
        <p:spPr>
          <a:xfrm>
            <a:off x="533399" y="2057400"/>
            <a:ext cx="2286001" cy="21456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50710" r="51533" b="5710"/>
          <a:stretch/>
        </p:blipFill>
        <p:spPr>
          <a:xfrm>
            <a:off x="3345165" y="2057400"/>
            <a:ext cx="2377471" cy="21336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0921" t="51830" b="6147"/>
          <a:stretch/>
        </p:blipFill>
        <p:spPr>
          <a:xfrm>
            <a:off x="6248400" y="2118360"/>
            <a:ext cx="2407517" cy="2057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4704059"/>
            <a:ext cx="5867400" cy="160530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AR factors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factor.wge(c(.3,.9,.1,-.8075))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MA factors</a:t>
            </a:r>
          </a:p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factor.wge(c(-.9,-.8,-.72))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457200" y="4175760"/>
            <a:ext cx="22539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tswge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Autofit/>
          </a:bodyPr>
          <a:lstStyle/>
          <a:p>
            <a:pPr lvl="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What Can You Tell About the ARMA Model from These Plots?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10191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2258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57ED-E5CC-6841-9B95-2ABF0D9F1D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ARMA(</a:t>
            </a:r>
            <a:r>
              <a:rPr lang="en-US" i="1" dirty="0"/>
              <a:t>p</a:t>
            </a:r>
            <a:r>
              <a:rPr lang="en-US" dirty="0"/>
              <a:t>,</a:t>
            </a:r>
            <a:r>
              <a:rPr lang="en-US" i="1" dirty="0"/>
              <a:t>q</a:t>
            </a:r>
            <a:r>
              <a:rPr lang="en-US" dirty="0"/>
              <a:t>) | Example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C3570F-E739-7645-AFBE-12A0D42037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Jet Fuel A</a:t>
            </a:r>
          </a:p>
        </p:txBody>
      </p:sp>
    </p:spTree>
    <p:extLst>
      <p:ext uri="{BB962C8B-B14F-4D97-AF65-F5344CB8AC3E}">
        <p14:creationId xmlns:p14="http://schemas.microsoft.com/office/powerpoint/2010/main" val="18928967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CE414-6D7D-E64C-8EC2-4D19C25D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000" dirty="0"/>
              <a:t>Review: AIC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900D-8A5B-EE4A-B663-B48B14ED333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3400" y="2286000"/>
            <a:ext cx="8229600" cy="2362200"/>
          </a:xfrm>
        </p:spPr>
        <p:txBody>
          <a:bodyPr/>
          <a:lstStyle/>
          <a:p>
            <a:r>
              <a:rPr lang="en-US" sz="2600" dirty="0"/>
              <a:t>Akaike’s Information Criterion </a:t>
            </a:r>
          </a:p>
          <a:p>
            <a:r>
              <a:rPr lang="en-US" sz="2600" dirty="0"/>
              <a:t>Given a set of data, the AIC is used to evaluate and compare the quality of models</a:t>
            </a:r>
          </a:p>
          <a:p>
            <a:r>
              <a:rPr lang="en-US" sz="2600" dirty="0"/>
              <a:t>Given a set of models, the model with the </a:t>
            </a:r>
            <a:r>
              <a:rPr lang="en-US" sz="2600" b="1" dirty="0"/>
              <a:t>lowest</a:t>
            </a:r>
            <a:r>
              <a:rPr lang="en-US" sz="2600" dirty="0"/>
              <a:t> AIC is thought to have the most quality</a:t>
            </a:r>
          </a:p>
        </p:txBody>
      </p:sp>
    </p:spTree>
    <p:extLst>
      <p:ext uri="{BB962C8B-B14F-4D97-AF65-F5344CB8AC3E}">
        <p14:creationId xmlns:p14="http://schemas.microsoft.com/office/powerpoint/2010/main" val="149362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2393795" y="328401"/>
            <a:ext cx="43564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Jet Fuel Prices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C42B7D-A5A0-D24F-A004-A4E554E0C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627240"/>
              </p:ext>
            </p:extLst>
          </p:nvPr>
        </p:nvGraphicFramePr>
        <p:xfrm>
          <a:off x="6019800" y="6973300"/>
          <a:ext cx="4404887" cy="1318260"/>
        </p:xfrm>
        <a:graphic>
          <a:graphicData uri="http://schemas.openxmlformats.org/drawingml/2006/table">
            <a:tbl>
              <a:tblPr/>
              <a:tblGrid>
                <a:gridCol w="4404887">
                  <a:extLst>
                    <a:ext uri="{9D8B030D-6E8A-4147-A177-3AD203B41FA5}">
                      <a16:colId xmlns:a16="http://schemas.microsoft.com/office/drawing/2014/main" val="90194675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Texas Kerosene-Type Jet Fuel Retail Sales by </a:t>
                      </a: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Refiners Monthly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6293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https://www.eia.gov/opendata/qb.php?category=244380&amp;sdid=PET.EMA_EPJK_PTG_STX_DPG.M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8648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22:38:59 GMT-0600 (Central Standard Time)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7675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Source: U.S. Energy Information Administration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994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7FDE0B9-E130-014F-82AC-4F55751C2E91}"/>
              </a:ext>
            </a:extLst>
          </p:cNvPr>
          <p:cNvSpPr txBox="1"/>
          <p:nvPr/>
        </p:nvSpPr>
        <p:spPr bwMode="auto">
          <a:xfrm>
            <a:off x="26056" y="7169860"/>
            <a:ext cx="4118441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Awesome source of data: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https://www.eia.gov/opendata/qb.php?category=244380&amp;sdid=PET.EMA_EPJK_PTG_STX_DPG.M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4F7A9-322E-D541-8F34-F01D80CF5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61" y="968573"/>
            <a:ext cx="4622333" cy="28668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214130-31B0-5A47-8B2C-3C8012773AB7}"/>
              </a:ext>
            </a:extLst>
          </p:cNvPr>
          <p:cNvSpPr/>
          <p:nvPr/>
        </p:nvSpPr>
        <p:spPr>
          <a:xfrm>
            <a:off x="2085277" y="6858000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ANOTHER GREAT SOURCE OF DATA:</a:t>
            </a:r>
          </a:p>
          <a:p>
            <a:r>
              <a:rPr lang="en-US" sz="1100" dirty="0"/>
              <a:t>https://datamarket.com/data/list/?q=cat:ego%20provider:tsdl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9B846D-AED9-AD48-91FC-501FDC465DDC}"/>
              </a:ext>
            </a:extLst>
          </p:cNvPr>
          <p:cNvSpPr/>
          <p:nvPr/>
        </p:nvSpPr>
        <p:spPr>
          <a:xfrm>
            <a:off x="9247652" y="3351678"/>
            <a:ext cx="604396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#UNIT 5 ARMA R CODE</a:t>
            </a:r>
          </a:p>
          <a:p>
            <a:r>
              <a:rPr lang="en-US" sz="1050" dirty="0"/>
              <a:t>library(</a:t>
            </a:r>
            <a:r>
              <a:rPr lang="en-US" sz="1050" dirty="0" err="1"/>
              <a:t>tswge</a:t>
            </a:r>
            <a:r>
              <a:rPr lang="en-US" sz="1050" dirty="0"/>
              <a:t>)</a:t>
            </a:r>
          </a:p>
          <a:p>
            <a:r>
              <a:rPr lang="en-US" sz="1050" dirty="0"/>
              <a:t>library(dygraphs)</a:t>
            </a:r>
          </a:p>
          <a:p>
            <a:endParaRPr lang="en-US" sz="1050" dirty="0"/>
          </a:p>
          <a:p>
            <a:r>
              <a:rPr lang="en-US" sz="1050" dirty="0"/>
              <a:t>jetA = read.csv("/Users/bivin/Box/Time Series/UNITS/UNIT 5/Datasets/TexasJetA.csv", header = TRUE)</a:t>
            </a:r>
          </a:p>
          <a:p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jetAPrice = rev(jetA$Price)</a:t>
            </a:r>
          </a:p>
          <a:p>
            <a:r>
              <a:rPr lang="en-US" sz="1050" dirty="0"/>
              <a:t>plotts.wge(jetAPrice[330:408])</a:t>
            </a:r>
          </a:p>
          <a:p>
            <a:r>
              <a:rPr lang="en-US" sz="1050" dirty="0"/>
              <a:t>aic5.wge(jetAPrice[330:408])</a:t>
            </a:r>
          </a:p>
          <a:p>
            <a:r>
              <a:rPr lang="en-US" sz="1050" dirty="0"/>
              <a:t>parzen.wge(jetAPrice[330:408])</a:t>
            </a:r>
          </a:p>
          <a:p>
            <a:endParaRPr lang="en-US" sz="1050" dirty="0"/>
          </a:p>
          <a:p>
            <a:r>
              <a:rPr lang="en-US" sz="1050" dirty="0"/>
              <a:t>#Fancey Graph DYGRAPH</a:t>
            </a:r>
          </a:p>
          <a:p>
            <a:r>
              <a:rPr lang="en-US" sz="1050" dirty="0"/>
              <a:t>jetA$Month2 = as.Date(paste(as.character(jetA$Month),"-01",sep = ""),"%b-%y-%d") #it's tricky getting the Date conveted.</a:t>
            </a:r>
          </a:p>
          <a:p>
            <a:r>
              <a:rPr lang="en-US" sz="1050" dirty="0"/>
              <a:t>xss = xts(jetA$Price,jetA$Month2)</a:t>
            </a:r>
          </a:p>
          <a:p>
            <a:r>
              <a:rPr lang="en-US" sz="1050" dirty="0"/>
              <a:t>dygraph(xss) %&gt;% dyRangeSelector(height = 100)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1BF4E5-2AD2-D444-8993-1232E9029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436" y="984083"/>
            <a:ext cx="2611506" cy="24202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43DEAF-AB09-0443-83FA-DAD33ABF668E}"/>
              </a:ext>
            </a:extLst>
          </p:cNvPr>
          <p:cNvSpPr/>
          <p:nvPr/>
        </p:nvSpPr>
        <p:spPr>
          <a:xfrm>
            <a:off x="6681103" y="3404299"/>
            <a:ext cx="1984839" cy="25391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050" dirty="0"/>
              <a:t>plotts.wge(</a:t>
            </a:r>
            <a:r>
              <a:rPr lang="en-US" sz="1050" dirty="0" err="1"/>
              <a:t>jetA$Price</a:t>
            </a:r>
            <a:r>
              <a:rPr lang="en-US" sz="105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9CCEE7-D163-8648-A884-151C37FCA0B6}"/>
              </a:ext>
            </a:extLst>
          </p:cNvPr>
          <p:cNvSpPr/>
          <p:nvPr/>
        </p:nvSpPr>
        <p:spPr>
          <a:xfrm>
            <a:off x="1853689" y="5670864"/>
            <a:ext cx="3855543" cy="30777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dirty="0"/>
              <a:t>aic.wge(</a:t>
            </a:r>
            <a:r>
              <a:rPr lang="en-US" sz="1400" dirty="0" err="1"/>
              <a:t>jetA$Price,p</a:t>
            </a:r>
            <a:r>
              <a:rPr lang="en-US" sz="1400" dirty="0"/>
              <a:t> = 1, q = 1)$value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4C433D-88D8-E941-8F49-C8FE81A8AF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688"/>
          <a:stretch/>
        </p:blipFill>
        <p:spPr>
          <a:xfrm>
            <a:off x="2220821" y="6166243"/>
            <a:ext cx="1332040" cy="265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A1EC8E-ACCA-494F-BBB8-19DED55B9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821" y="4321058"/>
            <a:ext cx="1282700" cy="228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C3C53C-88B4-2741-BF47-E392F3EF6462}"/>
              </a:ext>
            </a:extLst>
          </p:cNvPr>
          <p:cNvSpPr/>
          <p:nvPr/>
        </p:nvSpPr>
        <p:spPr>
          <a:xfrm>
            <a:off x="1684052" y="3905653"/>
            <a:ext cx="3855543" cy="30777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dirty="0" err="1"/>
              <a:t>aic.wge</a:t>
            </a:r>
            <a:r>
              <a:rPr lang="en-US" sz="1400" dirty="0"/>
              <a:t>(</a:t>
            </a:r>
            <a:r>
              <a:rPr lang="en-US" sz="1400" dirty="0" err="1"/>
              <a:t>jetA$Price,p</a:t>
            </a:r>
            <a:r>
              <a:rPr lang="en-US" sz="1400" dirty="0"/>
              <a:t> = 1, q = 0)$value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1A82CA-103C-0646-BBD0-6809DCC77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8191" y="5259533"/>
            <a:ext cx="1257300" cy="241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798D7FD-6784-2E43-9E9A-D8602FB651EF}"/>
              </a:ext>
            </a:extLst>
          </p:cNvPr>
          <p:cNvSpPr/>
          <p:nvPr/>
        </p:nvSpPr>
        <p:spPr>
          <a:xfrm>
            <a:off x="1791045" y="4748973"/>
            <a:ext cx="3855543" cy="30777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dirty="0"/>
              <a:t>aic.wge(</a:t>
            </a:r>
            <a:r>
              <a:rPr lang="en-US" sz="1400" dirty="0" err="1"/>
              <a:t>jet$Price,p</a:t>
            </a:r>
            <a:r>
              <a:rPr lang="en-US" sz="1400" dirty="0"/>
              <a:t> = 2, q = 0)$value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4B107B-4DEB-1D40-B753-D1F1D6AB5516}"/>
              </a:ext>
            </a:extLst>
          </p:cNvPr>
          <p:cNvSpPr/>
          <p:nvPr/>
        </p:nvSpPr>
        <p:spPr>
          <a:xfrm>
            <a:off x="6237438" y="4232074"/>
            <a:ext cx="1924235" cy="2995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dirty="0"/>
              <a:t>aic5.wge(</a:t>
            </a:r>
            <a:r>
              <a:rPr lang="en-US" sz="1400" dirty="0" err="1"/>
              <a:t>jetA$Price</a:t>
            </a:r>
            <a:r>
              <a:rPr lang="en-US" sz="1400" dirty="0"/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7CE5AC-1123-954D-ABF6-01CDADB29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6443" y="4632364"/>
            <a:ext cx="2626223" cy="155855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20ECE55-70C2-A048-B7D7-A9E7960B8940}"/>
              </a:ext>
            </a:extLst>
          </p:cNvPr>
          <p:cNvSpPr/>
          <p:nvPr/>
        </p:nvSpPr>
        <p:spPr>
          <a:xfrm>
            <a:off x="4038600" y="1733082"/>
            <a:ext cx="853559" cy="1376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6A67E2-7974-B94C-9FFF-C403DFC5C828}"/>
              </a:ext>
            </a:extLst>
          </p:cNvPr>
          <p:cNvCxnSpPr>
            <a:cxnSpLocks/>
          </p:cNvCxnSpPr>
          <p:nvPr/>
        </p:nvCxnSpPr>
        <p:spPr>
          <a:xfrm flipV="1">
            <a:off x="4869823" y="1069437"/>
            <a:ext cx="1411891" cy="639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ABBCCD-1B5B-2D41-8B24-BFEB80CA4E0E}"/>
              </a:ext>
            </a:extLst>
          </p:cNvPr>
          <p:cNvCxnSpPr>
            <a:cxnSpLocks/>
          </p:cNvCxnSpPr>
          <p:nvPr/>
        </p:nvCxnSpPr>
        <p:spPr>
          <a:xfrm>
            <a:off x="4885768" y="3109492"/>
            <a:ext cx="1395946" cy="12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D3FAEBE-5107-DC4F-80B2-DEEDCF87441D}"/>
              </a:ext>
            </a:extLst>
          </p:cNvPr>
          <p:cNvSpPr/>
          <p:nvPr/>
        </p:nvSpPr>
        <p:spPr>
          <a:xfrm>
            <a:off x="6254323" y="1098778"/>
            <a:ext cx="2302619" cy="1986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59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6" grpId="0"/>
      <p:bldP spid="17" grpId="0"/>
      <p:bldP spid="20" grpId="0" animBg="1"/>
      <p:bldP spid="2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11346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F0C77-EEDA-9641-95C3-D121CCE96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ARMA(</a:t>
            </a:r>
            <a:r>
              <a:rPr lang="en-US" i="1" dirty="0"/>
              <a:t>p</a:t>
            </a:r>
            <a:r>
              <a:rPr lang="en-US" dirty="0"/>
              <a:t>,</a:t>
            </a:r>
            <a:r>
              <a:rPr lang="en-US" i="1" dirty="0"/>
              <a:t>q</a:t>
            </a:r>
            <a:r>
              <a:rPr lang="en-US" dirty="0"/>
              <a:t>) | Example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03D418-6BA3-654C-93B3-7560171388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Canadian Lynx</a:t>
            </a:r>
          </a:p>
        </p:txBody>
      </p:sp>
    </p:spTree>
    <p:extLst>
      <p:ext uri="{BB962C8B-B14F-4D97-AF65-F5344CB8AC3E}">
        <p14:creationId xmlns:p14="http://schemas.microsoft.com/office/powerpoint/2010/main" val="318439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457200" y="558225"/>
            <a:ext cx="32410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MA(1) results: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649224"/>
            <a:ext cx="2474976" cy="4937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24456"/>
            <a:ext cx="1469136" cy="4511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 bwMode="auto">
          <a:xfrm>
            <a:off x="457200" y="2930537"/>
            <a:ext cx="32410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defRPr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Autocorrelations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16829"/>
            <a:ext cx="1469136" cy="9022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23610"/>
            <a:ext cx="883920" cy="4267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132397"/>
            <a:ext cx="1639824" cy="4084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2124456"/>
            <a:ext cx="2414016" cy="5425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ECD8D-E968-0245-974F-E92ABD8EA7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3453757"/>
            <a:ext cx="2962656" cy="9022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5A549F-7C36-F447-8DC6-2379A595B0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84" y="4456990"/>
            <a:ext cx="4090416" cy="9022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0FB34A-EF63-BB4A-89C7-9C5C7E3D0F4C}"/>
              </a:ext>
            </a:extLst>
          </p:cNvPr>
          <p:cNvSpPr txBox="1"/>
          <p:nvPr/>
        </p:nvSpPr>
        <p:spPr bwMode="auto">
          <a:xfrm>
            <a:off x="3771900" y="2930537"/>
            <a:ext cx="43053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Spectral density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F1EBA-527E-D341-8B41-249EFB10EDD4}"/>
              </a:ext>
            </a:extLst>
          </p:cNvPr>
          <p:cNvSpPr/>
          <p:nvPr/>
        </p:nvSpPr>
        <p:spPr>
          <a:xfrm>
            <a:off x="457200" y="1440874"/>
            <a:ext cx="11047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200"/>
              </a:spcBef>
              <a:defRPr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725B34-EC58-F249-93AE-5A27AAB7766E}"/>
              </a:ext>
            </a:extLst>
          </p:cNvPr>
          <p:cNvSpPr/>
          <p:nvPr/>
        </p:nvSpPr>
        <p:spPr>
          <a:xfrm>
            <a:off x="3771900" y="1440874"/>
            <a:ext cx="1663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200"/>
              </a:spcBef>
              <a:defRPr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76595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2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343400" y="2983468"/>
            <a:ext cx="5727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Lag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2637155" y="230119"/>
            <a:ext cx="37636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Lynx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5" t="2810" r="185" b="59569"/>
          <a:stretch/>
        </p:blipFill>
        <p:spPr>
          <a:xfrm>
            <a:off x="69850" y="1154668"/>
            <a:ext cx="2819400" cy="18114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1066800" y="2983468"/>
            <a:ext cx="68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Year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472440" y="773668"/>
            <a:ext cx="21945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ynx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data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" t="53022" r="51947" b="9357"/>
          <a:stretch/>
        </p:blipFill>
        <p:spPr>
          <a:xfrm>
            <a:off x="3124200" y="1154668"/>
            <a:ext cx="2753360" cy="18114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5" t="52705" r="421" b="9674"/>
          <a:stretch/>
        </p:blipFill>
        <p:spPr>
          <a:xfrm>
            <a:off x="6248400" y="1154668"/>
            <a:ext cx="2827020" cy="18114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 bwMode="auto">
          <a:xfrm>
            <a:off x="3592646" y="773668"/>
            <a:ext cx="22152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Autocorrelations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6580956" y="773668"/>
            <a:ext cx="2418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Spectral density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7115810" y="2983468"/>
            <a:ext cx="12661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Frequency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457201" y="3416111"/>
            <a:ext cx="8229599" cy="29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above plots are typical of those produced by AR models for which the characteristic equation has complex conjugate roots.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log lynx data have a pseudo-cyclic appearance.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autocorrelations show damped sinusoidal behavior.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spectral density has a peak at some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between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.5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(at approximately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.1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this case).</a:t>
            </a:r>
          </a:p>
        </p:txBody>
      </p:sp>
    </p:spTree>
    <p:extLst>
      <p:ext uri="{BB962C8B-B14F-4D97-AF65-F5344CB8AC3E}">
        <p14:creationId xmlns:p14="http://schemas.microsoft.com/office/powerpoint/2010/main" val="157111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  <p:bldP spid="9" grpId="0"/>
      <p:bldP spid="14" grpId="0"/>
      <p:bldP spid="15" grpId="0"/>
      <p:bldP spid="17" grpId="0"/>
      <p:bldP spid="18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C92BE-EA56-0D4E-BCF0-329D64445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630" y="3730119"/>
            <a:ext cx="3225800" cy="2438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 bwMode="auto">
          <a:xfrm>
            <a:off x="4343400" y="2983468"/>
            <a:ext cx="5727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Lag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2637155" y="230119"/>
            <a:ext cx="447865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Lynx Data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95" t="2810" r="185" b="59569"/>
          <a:stretch/>
        </p:blipFill>
        <p:spPr>
          <a:xfrm>
            <a:off x="69850" y="1154668"/>
            <a:ext cx="2819400" cy="18114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 bwMode="auto">
          <a:xfrm>
            <a:off x="1066800" y="2983468"/>
            <a:ext cx="68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Year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472440" y="773668"/>
            <a:ext cx="21945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 lynx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" t="53022" r="51947" b="9357"/>
          <a:stretch/>
        </p:blipFill>
        <p:spPr>
          <a:xfrm>
            <a:off x="3124200" y="1154668"/>
            <a:ext cx="2753360" cy="18114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5" t="52705" r="421" b="9674"/>
          <a:stretch/>
        </p:blipFill>
        <p:spPr>
          <a:xfrm>
            <a:off x="6248400" y="1154668"/>
            <a:ext cx="2827020" cy="181140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 bwMode="auto">
          <a:xfrm>
            <a:off x="3592646" y="773668"/>
            <a:ext cx="22152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Autocorrelations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6580956" y="773668"/>
            <a:ext cx="2418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Spectral density</a:t>
            </a:r>
          </a:p>
        </p:txBody>
      </p:sp>
      <p:sp>
        <p:nvSpPr>
          <p:cNvPr id="27" name="TextBox 26"/>
          <p:cNvSpPr txBox="1"/>
          <p:nvPr/>
        </p:nvSpPr>
        <p:spPr bwMode="auto">
          <a:xfrm>
            <a:off x="7115810" y="2983468"/>
            <a:ext cx="12661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99838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6033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4A47E-2212-174A-A960-2AD31CBCC9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ARMA(</a:t>
            </a:r>
            <a:r>
              <a:rPr lang="en-US" i="1" dirty="0"/>
              <a:t>p</a:t>
            </a:r>
            <a:r>
              <a:rPr lang="en-US" dirty="0"/>
              <a:t>,</a:t>
            </a:r>
            <a:r>
              <a:rPr lang="en-US" i="1" dirty="0"/>
              <a:t>q</a:t>
            </a:r>
            <a:r>
              <a:rPr lang="en-US" dirty="0"/>
              <a:t>) | Example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37BCC-9AEE-8E42-82E1-AB54ADB438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Airline Weather Delay</a:t>
            </a:r>
          </a:p>
        </p:txBody>
      </p:sp>
    </p:spTree>
    <p:extLst>
      <p:ext uri="{BB962C8B-B14F-4D97-AF65-F5344CB8AC3E}">
        <p14:creationId xmlns:p14="http://schemas.microsoft.com/office/powerpoint/2010/main" val="26343889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514789" y="391180"/>
            <a:ext cx="81144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tswge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Another Example: Airline Delays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214130-31B0-5A47-8B2C-3C8012773AB7}"/>
              </a:ext>
            </a:extLst>
          </p:cNvPr>
          <p:cNvSpPr/>
          <p:nvPr/>
        </p:nvSpPr>
        <p:spPr>
          <a:xfrm>
            <a:off x="2085277" y="6858000"/>
            <a:ext cx="4572000" cy="43088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1100" dirty="0"/>
              <a:t>ANOTHER GREAT SOURCE OF DATA:</a:t>
            </a:r>
          </a:p>
          <a:p>
            <a:pPr>
              <a:spcBef>
                <a:spcPts val="600"/>
              </a:spcBef>
            </a:pPr>
            <a:r>
              <a:rPr lang="en-US" sz="1100" dirty="0"/>
              <a:t>https://datamarket.com/data/list/?q=cat:ego%20provider:tsdl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8216F0-DD7A-974A-B3BD-134C93506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4" y="1496727"/>
            <a:ext cx="2860364" cy="23513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C6DC24-18A9-FF46-A648-D6AFEE2DEC7F}"/>
              </a:ext>
            </a:extLst>
          </p:cNvPr>
          <p:cNvSpPr txBox="1"/>
          <p:nvPr/>
        </p:nvSpPr>
        <p:spPr bwMode="auto">
          <a:xfrm>
            <a:off x="1729676" y="924580"/>
            <a:ext cx="52832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SWA Monthly Delay Since 2004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3CDBAEE-9254-5547-A230-299FBF63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680" y="1496727"/>
            <a:ext cx="2891340" cy="23767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9666C9-4ACE-5849-B29F-A1B274D69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235" y="1483995"/>
            <a:ext cx="2891339" cy="23767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C5544B-B362-B049-A2C9-7E6D412A8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653" y="4191000"/>
            <a:ext cx="342650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38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8536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A2433-19F2-E94C-8270-AF0A68E64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ARMA(</a:t>
            </a:r>
            <a:r>
              <a:rPr lang="en-US" i="1" dirty="0"/>
              <a:t>p</a:t>
            </a:r>
            <a:r>
              <a:rPr lang="en-US" dirty="0"/>
              <a:t>,</a:t>
            </a:r>
            <a:r>
              <a:rPr lang="en-US" i="1" dirty="0"/>
              <a:t>q</a:t>
            </a:r>
            <a:r>
              <a:rPr lang="en-US" dirty="0"/>
              <a:t>) | PSI Weights</a:t>
            </a:r>
          </a:p>
        </p:txBody>
      </p:sp>
    </p:spTree>
    <p:extLst>
      <p:ext uri="{BB962C8B-B14F-4D97-AF65-F5344CB8AC3E}">
        <p14:creationId xmlns:p14="http://schemas.microsoft.com/office/powerpoint/2010/main" val="6470679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457200" y="1363563"/>
            <a:ext cx="8229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 mentioned earlier, the AR, MA, and ARMA processes can all be expressed as general 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inear 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rocesses (GLPs).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457200" y="2342646"/>
            <a:ext cx="372872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form of the GLP is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457200" y="2929037"/>
            <a:ext cx="2514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Examples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2697480" y="5346153"/>
            <a:ext cx="472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ee Woodward et al.,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2017.)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118360"/>
            <a:ext cx="2182368" cy="1091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30028"/>
            <a:ext cx="2060448" cy="4084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80533"/>
            <a:ext cx="2157984" cy="4084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80" y="3830028"/>
            <a:ext cx="5650992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80" y="4779225"/>
            <a:ext cx="3761232" cy="566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6E6319F-B5D9-D24B-B069-0C1F9EE681D4}"/>
                  </a:ext>
                </a:extLst>
              </p:cNvPr>
              <p:cNvSpPr/>
              <p:nvPr/>
            </p:nvSpPr>
            <p:spPr>
              <a:xfrm>
                <a:off x="1535478" y="5897880"/>
                <a:ext cx="5387244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+.8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64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/>
                  <a:t>+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512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/>
                  <a:t>+…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6E6319F-B5D9-D24B-B069-0C1F9EE68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478" y="5897880"/>
                <a:ext cx="5387244" cy="461665"/>
              </a:xfrm>
              <a:prstGeom prst="rect">
                <a:avLst/>
              </a:prstGeom>
              <a:blipFill>
                <a:blip r:embed="rId7"/>
                <a:stretch>
                  <a:fillRect l="-339" t="-9333" r="-339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4C14739-5CC9-E84C-B3DD-A38BC2957D18}"/>
              </a:ext>
            </a:extLst>
          </p:cNvPr>
          <p:cNvSpPr txBox="1"/>
          <p:nvPr/>
        </p:nvSpPr>
        <p:spPr bwMode="auto">
          <a:xfrm>
            <a:off x="457200" y="3469390"/>
            <a:ext cx="2514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1E2505-4966-9046-A846-B04332AEE5D9}"/>
              </a:ext>
            </a:extLst>
          </p:cNvPr>
          <p:cNvSpPr txBox="1"/>
          <p:nvPr/>
        </p:nvSpPr>
        <p:spPr bwMode="auto">
          <a:xfrm>
            <a:off x="457200" y="4404360"/>
            <a:ext cx="2514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4800" i="1" dirty="0">
                <a:latin typeface="Symbol" panose="05050102010706020507" pitchFamily="18" charset="2"/>
                <a:cs typeface="Arial" panose="020B0604020202020204" pitchFamily="34" charset="0"/>
              </a:rPr>
              <a:t>y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76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11" grpId="0"/>
      <p:bldP spid="5" grpId="0"/>
      <p:bldP spid="18" grpId="0"/>
      <p:bldP spid="1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4800" i="1" dirty="0">
                <a:latin typeface="Symbol" panose="05050102010706020507" pitchFamily="18" charset="2"/>
                <a:cs typeface="Arial" panose="020B0604020202020204" pitchFamily="34" charset="0"/>
              </a:rPr>
              <a:t>y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Weights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457200" y="1600200"/>
            <a:ext cx="8229600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 used in establishing prediction limits on forecasts</a:t>
            </a:r>
          </a:p>
          <a:p>
            <a:pPr marL="457200" marR="0" lvl="0" indent="-4572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hey are more difficult to obtain for AR(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models,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 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ARMA(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models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ee Woodward et al. (2017) for calculation techniques.</a:t>
            </a:r>
          </a:p>
          <a:p>
            <a:pPr marL="457200" marR="0" lvl="0" indent="-4572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 this course, we will calculate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-weights using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tswge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command psi.weights.wge</a:t>
            </a:r>
          </a:p>
        </p:txBody>
      </p:sp>
    </p:spTree>
    <p:extLst>
      <p:ext uri="{BB962C8B-B14F-4D97-AF65-F5344CB8AC3E}">
        <p14:creationId xmlns:p14="http://schemas.microsoft.com/office/powerpoint/2010/main" val="18247184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620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9572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A098-6A73-8D4A-AF8F-0D32D9F9B2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ARMA(</a:t>
            </a:r>
            <a:r>
              <a:rPr lang="en-US" i="1" dirty="0"/>
              <a:t>p</a:t>
            </a:r>
            <a:r>
              <a:rPr lang="en-US" dirty="0"/>
              <a:t>,</a:t>
            </a:r>
            <a:r>
              <a:rPr lang="en-US" i="1" dirty="0"/>
              <a:t>q</a:t>
            </a:r>
            <a:r>
              <a:rPr lang="en-US" dirty="0"/>
              <a:t>) | </a:t>
            </a:r>
            <a:r>
              <a:rPr lang="en-US" dirty="0" err="1"/>
              <a:t>tswge</a:t>
            </a:r>
            <a:r>
              <a:rPr lang="en-US" dirty="0"/>
              <a:t> and PSI Weights</a:t>
            </a:r>
          </a:p>
        </p:txBody>
      </p:sp>
    </p:spTree>
    <p:extLst>
      <p:ext uri="{BB962C8B-B14F-4D97-AF65-F5344CB8AC3E}">
        <p14:creationId xmlns:p14="http://schemas.microsoft.com/office/powerpoint/2010/main" val="16368645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457200" y="2971800"/>
            <a:ext cx="8148320" cy="269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# psi-weights for simple MA(1) model X(t)=(1-.8B)a(t)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psi.weights.wge(theta=.8,lag.max=5)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# psi-weights for simple AR(1) model (1-.8B)X(t)=a(t)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psi.weights.wge(phi=.8,lag.max=5)  #note that psi(j)=.8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j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# psi-weights for ARMA(2,1) model (1-1.2B+.6B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)X(t)=(1-.5B)a(t)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psi.weights.wge(phi=c(1.2,-.6),theta=c(.5),lag.max=5)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457200" y="2133600"/>
            <a:ext cx="7162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 all cases,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y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1.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457200" y="1600200"/>
            <a:ext cx="5257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tswge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gives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y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y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…,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y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lag.max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4800" i="1" dirty="0">
                <a:latin typeface="Symbol" panose="05050102010706020507" pitchFamily="18" charset="2"/>
                <a:cs typeface="Arial" panose="020B0604020202020204" pitchFamily="34" charset="0"/>
              </a:rPr>
              <a:t>y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Weights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tswge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0291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A1EDC-BA8A-6A4C-A176-6323588AD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ARMA(</a:t>
            </a:r>
            <a:r>
              <a:rPr lang="en-US" i="1" dirty="0"/>
              <a:t>p</a:t>
            </a:r>
            <a:r>
              <a:rPr lang="en-US" dirty="0"/>
              <a:t>,</a:t>
            </a:r>
            <a:r>
              <a:rPr lang="en-US" i="1" dirty="0"/>
              <a:t>q</a:t>
            </a:r>
            <a:r>
              <a:rPr lang="en-US" dirty="0"/>
              <a:t>) | Summary</a:t>
            </a:r>
          </a:p>
        </p:txBody>
      </p:sp>
    </p:spTree>
    <p:extLst>
      <p:ext uri="{BB962C8B-B14F-4D97-AF65-F5344CB8AC3E}">
        <p14:creationId xmlns:p14="http://schemas.microsoft.com/office/powerpoint/2010/main" val="12598714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3613799"/>
            <a:ext cx="2182368" cy="1091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457200" y="1600200"/>
            <a:ext cx="8229600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 MA(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is an ARMA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(0,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 AR(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is an ARMA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,0)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model.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stationary and invertible ARMA(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model can be written in the two forms: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965708" y="3850957"/>
            <a:ext cx="45206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GLP (infinite order MA): 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965708" y="4798276"/>
            <a:ext cx="32252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nfinite order AR: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430944"/>
              </p:ext>
            </p:extLst>
          </p:nvPr>
        </p:nvGraphicFramePr>
        <p:xfrm>
          <a:off x="3835400" y="4439721"/>
          <a:ext cx="43942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2" name="Equation" r:id="rId5" imgW="4394160" imgH="1091880" progId="Equation.DSMT4">
                  <p:embed/>
                </p:oleObj>
              </mc:Choice>
              <mc:Fallback>
                <p:oleObj name="Equation" r:id="rId5" imgW="4394160" imgH="109188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5400" y="4439721"/>
                        <a:ext cx="43942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 bwMode="auto">
          <a:xfrm>
            <a:off x="965708" y="5604610"/>
            <a:ext cx="480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(See Woodward et al., 2017)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Comments about ARMA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9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457200" y="1600200"/>
            <a:ext cx="8001000" cy="478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 ARMA(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can be written as an infinite order AR (form 2).</a:t>
            </a:r>
          </a:p>
          <a:p>
            <a:pPr marL="457200" marR="0" lvl="0" indent="-4572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is,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 ARMA(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model may be able to be approximated by a high-order AR. </a:t>
            </a:r>
          </a:p>
          <a:p>
            <a:pPr marL="457200" marR="0" lvl="0" indent="-4572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ome time series analysts choose to do that and focus on AR models.</a:t>
            </a:r>
          </a:p>
          <a:p>
            <a:pPr marL="457200" marR="0" lvl="0" indent="-457200" algn="l" defTabSz="914400" rtl="0" eaLnBrk="1" fontAlgn="auto" latinLnBrk="0" hangingPunct="1">
              <a:spcBef>
                <a:spcPts val="6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Box and Jenkins favor an ARMA model fit over a high-order AR fit.</a:t>
            </a:r>
          </a:p>
          <a:p>
            <a:pPr marL="914400" lvl="1" indent="-457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ore “parsimonious” model </a:t>
            </a:r>
          </a:p>
          <a:p>
            <a:pPr marL="914400" lvl="1" indent="-4572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is,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fewer parameters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Comments about ARMA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0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561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E065-4C4E-A84A-BB66-4BC10A445F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02FB3C-B005-074E-A47C-F9C293C765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MA(1)</a:t>
            </a:r>
          </a:p>
        </p:txBody>
      </p:sp>
    </p:spTree>
    <p:extLst>
      <p:ext uri="{BB962C8B-B14F-4D97-AF65-F5344CB8AC3E}">
        <p14:creationId xmlns:p14="http://schemas.microsoft.com/office/powerpoint/2010/main" val="3225549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auto">
          <a:xfrm>
            <a:off x="2353056" y="580455"/>
            <a:ext cx="2209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Example: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57400"/>
            <a:ext cx="3364992" cy="396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16238"/>
            <a:ext cx="4230624" cy="9022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924071"/>
            <a:ext cx="1652016" cy="408432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910655"/>
              </p:ext>
            </p:extLst>
          </p:nvPr>
        </p:nvGraphicFramePr>
        <p:xfrm>
          <a:off x="3229429" y="2338866"/>
          <a:ext cx="9144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7" name="Equation" r:id="rId6" imgW="914400" imgH="336960" progId="Equation.DSMT4">
                  <p:embed/>
                </p:oleObj>
              </mc:Choice>
              <mc:Fallback>
                <p:oleObj name="Equation" r:id="rId6" imgW="914400" imgH="33696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29429" y="2338866"/>
                        <a:ext cx="91440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 bwMode="auto">
          <a:xfrm>
            <a:off x="685800" y="4645554"/>
            <a:ext cx="5867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an MA(1), max |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|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.5.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F5F99D-DEED-EF46-AE92-44CF4680DA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92" y="1381192"/>
            <a:ext cx="2519363" cy="15948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8E22F2-7684-DE49-8ACD-7803C7D1FE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91" y="3052785"/>
            <a:ext cx="2519363" cy="1594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3D8FB6-B7AA-F44F-825A-E877170996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92" y="4724378"/>
            <a:ext cx="2519363" cy="15948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2BE67D-FFAE-A54A-B023-5529E8BE66F7}"/>
              </a:ext>
            </a:extLst>
          </p:cNvPr>
          <p:cNvSpPr/>
          <p:nvPr/>
        </p:nvSpPr>
        <p:spPr>
          <a:xfrm>
            <a:off x="685800" y="5383238"/>
            <a:ext cx="5769428" cy="88742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00"/>
              </a:lnSpc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spectral densities do not have “peaks.” Instead, they have “dips.”</a:t>
            </a:r>
          </a:p>
        </p:txBody>
      </p:sp>
      <p:pic>
        <p:nvPicPr>
          <p:cNvPr id="22" name="Picture 21" descr="tmp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8891" y="652021"/>
            <a:ext cx="2496536" cy="4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8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34"/>
  <p:tag name="MMPROD_UIDATA" val="&lt;database version=&quot;11.0&quot;&gt;&lt;object type=&quot;1&quot; unique_id=&quot;10001&quot;&gt;&lt;object type=&quot;2&quot; unique_id=&quot;47998&quot;&gt;&lt;object type=&quot;3&quot; unique_id=&quot;47999&quot;&gt;&lt;property id=&quot;20148&quot; value=&quot;5&quot;/&gt;&lt;property id=&quot;20300&quot; value=&quot;Slide 1 - &amp;quot;Insert Title Here&amp;quot;&quot;/&gt;&lt;property id=&quot;20307&quot; value=&quot;269&quot;/&gt;&lt;/object&gt;&lt;object type=&quot;3&quot; unique_id=&quot;48000&quot;&gt;&lt;property id=&quot;20148&quot; value=&quot;5&quot;/&gt;&lt;property id=&quot;20300&quot; value=&quot;Slide 2 - &amp;quot;Header&amp;quot;&quot;/&gt;&lt;property id=&quot;20307&quot; value=&quot;266&quot;/&gt;&lt;/object&gt;&lt;object type=&quot;3&quot; unique_id=&quot;48001&quot;&gt;&lt;property id=&quot;20148&quot; value=&quot;5&quot;/&gt;&lt;property id=&quot;20300&quot; value=&quot;Slide 7&quot;/&gt;&lt;property id=&quot;20307&quot; value=&quot;267&quot;/&gt;&lt;/object&gt;&lt;object type=&quot;3&quot; unique_id=&quot;48032&quot;&gt;&lt;property id=&quot;20148&quot; value=&quot;5&quot;/&gt;&lt;property id=&quot;20300&quot; value=&quot;Slide 3&quot;/&gt;&lt;property id=&quot;20307&quot; value=&quot;270&quot;/&gt;&lt;/object&gt;&lt;object type=&quot;3&quot; unique_id=&quot;48033&quot;&gt;&lt;property id=&quot;20148&quot; value=&quot;5&quot;/&gt;&lt;property id=&quot;20300&quot; value=&quot;Slide 4&quot;/&gt;&lt;property id=&quot;20307&quot; value=&quot;271&quot;/&gt;&lt;/object&gt;&lt;object type=&quot;3&quot; unique_id=&quot;48034&quot;&gt;&lt;property id=&quot;20148&quot; value=&quot;5&quot;/&gt;&lt;property id=&quot;20300&quot; value=&quot;Slide 5&quot;/&gt;&lt;property id=&quot;20307&quot; value=&quot;272&quot;/&gt;&lt;/object&gt;&lt;object type=&quot;3&quot; unique_id=&quot;48035&quot;&gt;&lt;property id=&quot;20148&quot; value=&quot;5&quot;/&gt;&lt;property id=&quot;20300&quot; value=&quot;Slide 6&quot;/&gt;&lt;property id=&quot;20307&quot; value=&quot;273&quot;/&gt;&lt;/object&gt;&lt;/object&gt;&lt;object type=&quot;8&quot; unique_id=&quot;4800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Bod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3563</TotalTime>
  <Words>3332</Words>
  <Application>Microsoft Office PowerPoint</Application>
  <PresentationFormat>On-screen Show (4:3)</PresentationFormat>
  <Paragraphs>361</Paragraphs>
  <Slides>76</Slides>
  <Notes>17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Calibri</vt:lpstr>
      <vt:lpstr>Cambria Math</vt:lpstr>
      <vt:lpstr>Courier New</vt:lpstr>
      <vt:lpstr>Symbol</vt:lpstr>
      <vt:lpstr>Times New Roman</vt:lpstr>
      <vt:lpstr>1_Body Slides</vt:lpstr>
      <vt:lpstr>Equation</vt:lpstr>
      <vt:lpstr>MA(q) | Properties and Characteristics</vt:lpstr>
      <vt:lpstr>Moving Average (MA) Models</vt:lpstr>
      <vt:lpstr>Moving Average Model of Order q:  MA(q)</vt:lpstr>
      <vt:lpstr>Moving Average Model of Order q:  MA(q)</vt:lpstr>
      <vt:lpstr>Moving Average Model of Order 1:  MA(1)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Example</vt:lpstr>
      <vt:lpstr>Next, We Briefly Consider the  MA(2) Model:</vt:lpstr>
      <vt:lpstr> Key Feature of MA(q)</vt:lpstr>
      <vt:lpstr>PowerPoint Presentation</vt:lpstr>
      <vt:lpstr>MA(q) | tswge and MA Models</vt:lpstr>
      <vt:lpstr>PowerPoint Presentation</vt:lpstr>
      <vt:lpstr>PowerPoint Presentation</vt:lpstr>
      <vt:lpstr>PowerPoint Presentation</vt:lpstr>
      <vt:lpstr>MA(q) | tswge</vt:lpstr>
      <vt:lpstr>Demo: Dip in Spectral Density</vt:lpstr>
      <vt:lpstr>PowerPoint Presentation</vt:lpstr>
      <vt:lpstr>MA(q) Comments</vt:lpstr>
      <vt:lpstr> Key Feature of MA(q)</vt:lpstr>
      <vt:lpstr>PowerPoint Presentation</vt:lpstr>
      <vt:lpstr>MA(q) | Invertibility</vt:lpstr>
      <vt:lpstr>Invertibility</vt:lpstr>
      <vt:lpstr>Invertibility</vt:lpstr>
      <vt:lpstr>Which MA Models Are Invertible</vt:lpstr>
      <vt:lpstr>PowerPoint Presentation</vt:lpstr>
      <vt:lpstr>MA(q) | tswge and Invertibility</vt:lpstr>
      <vt:lpstr>PowerPoint Presentation</vt:lpstr>
      <vt:lpstr>PowerPoint Presentation</vt:lpstr>
      <vt:lpstr>PowerPoint Presentation</vt:lpstr>
      <vt:lpstr>ARMA(p,q) |  Properties and Characteristics</vt:lpstr>
      <vt:lpstr>Autoregressive: Moving Average Process of Orders p and q  ARMA(p,q)</vt:lpstr>
      <vt:lpstr>PowerPoint Presentation</vt:lpstr>
      <vt:lpstr>PowerPoint Presentation</vt:lpstr>
      <vt:lpstr>ARMA(p,q) | Cancellation</vt:lpstr>
      <vt:lpstr>PowerPoint Presentation</vt:lpstr>
      <vt:lpstr>Example: Cancellation</vt:lpstr>
      <vt:lpstr>PowerPoint Presentation</vt:lpstr>
      <vt:lpstr>ARMA(p,q) | Cancellation</vt:lpstr>
      <vt:lpstr>Example: Cancellation</vt:lpstr>
      <vt:lpstr>Cancellation </vt:lpstr>
      <vt:lpstr>ARMA(p,q) | Blend of AR and MA </vt:lpstr>
      <vt:lpstr>ARMA(p, q) Model j (B )X t = q (B )a t</vt:lpstr>
      <vt:lpstr>PowerPoint Presentation</vt:lpstr>
      <vt:lpstr>PowerPoint Presentation</vt:lpstr>
      <vt:lpstr>Spectral Densities</vt:lpstr>
      <vt:lpstr>PowerPoint Presentation</vt:lpstr>
      <vt:lpstr>ARMA(p,q) | tswge and Illustrating the Blend of AR and MA</vt:lpstr>
      <vt:lpstr>What Can You Tell About the ARMA Model from These Plots?</vt:lpstr>
      <vt:lpstr>PowerPoint Presentation</vt:lpstr>
      <vt:lpstr>ARMA(p,q) | Example 1</vt:lpstr>
      <vt:lpstr>Review: AIC</vt:lpstr>
      <vt:lpstr>PowerPoint Presentation</vt:lpstr>
      <vt:lpstr>PowerPoint Presentation</vt:lpstr>
      <vt:lpstr>ARMA(p,q) | Example 2</vt:lpstr>
      <vt:lpstr>PowerPoint Presentation</vt:lpstr>
      <vt:lpstr>PowerPoint Presentation</vt:lpstr>
      <vt:lpstr>PowerPoint Presentation</vt:lpstr>
      <vt:lpstr>ARMA(p,q) | Example 3</vt:lpstr>
      <vt:lpstr>PowerPoint Presentation</vt:lpstr>
      <vt:lpstr>PowerPoint Presentation</vt:lpstr>
      <vt:lpstr>ARMA(p,q) | PSI Weights</vt:lpstr>
      <vt:lpstr>y-Weights</vt:lpstr>
      <vt:lpstr>y-Weights</vt:lpstr>
      <vt:lpstr>PowerPoint Presentation</vt:lpstr>
      <vt:lpstr>ARMA(p,q) | tswge and PSI Weights</vt:lpstr>
      <vt:lpstr>y-Weights and tswge</vt:lpstr>
      <vt:lpstr>PowerPoint Presentation</vt:lpstr>
      <vt:lpstr>ARMA(p,q) | Summary</vt:lpstr>
      <vt:lpstr>Comments about ARMA Models</vt:lpstr>
      <vt:lpstr>Comments about ARMA Models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Southern Methodist University</dc:title>
  <dc:subject/>
  <dc:creator>Administrator</dc:creator>
  <cp:keywords/>
  <dc:description/>
  <cp:lastModifiedBy>Madding, Chad</cp:lastModifiedBy>
  <cp:revision>229</cp:revision>
  <dcterms:created xsi:type="dcterms:W3CDTF">2016-03-21T14:12:59Z</dcterms:created>
  <dcterms:modified xsi:type="dcterms:W3CDTF">2020-02-01T17:08:52Z</dcterms:modified>
  <cp:category/>
</cp:coreProperties>
</file>